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88" r:id="rId3"/>
    <p:sldId id="294" r:id="rId4"/>
    <p:sldId id="293" r:id="rId5"/>
    <p:sldId id="292" r:id="rId6"/>
    <p:sldId id="291" r:id="rId7"/>
    <p:sldId id="290" r:id="rId8"/>
    <p:sldId id="289" r:id="rId9"/>
    <p:sldId id="281" r:id="rId10"/>
    <p:sldId id="268" r:id="rId11"/>
    <p:sldId id="295" r:id="rId12"/>
    <p:sldId id="296" r:id="rId13"/>
    <p:sldId id="297" r:id="rId14"/>
    <p:sldId id="298" r:id="rId15"/>
    <p:sldId id="301" r:id="rId16"/>
    <p:sldId id="302" r:id="rId17"/>
    <p:sldId id="303" r:id="rId18"/>
    <p:sldId id="299" r:id="rId19"/>
    <p:sldId id="300" r:id="rId20"/>
    <p:sldId id="304" r:id="rId21"/>
    <p:sldId id="305" r:id="rId22"/>
    <p:sldId id="306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Topic 1" id="{6D9936A3-3945-4757-BC8B-B5C252D8E036}">
          <p14:sldIdLst>
            <p14:sldId id="286"/>
            <p14:sldId id="267"/>
          </p14:sldIdLst>
        </p14:section>
        <p14:section name="Sample Slides for Visuals" id="{BAB3A466-96C9-4230-9978-795378D75699}">
          <p14:sldIdLst>
            <p14:sldId id="268"/>
            <p14:sldId id="269"/>
            <p14:sldId id="270"/>
          </p14:sldIdLst>
        </p14:section>
        <p14:section name="Case Study" id="{8C0305C9-B152-4FBA-A789-FE1976D53990}">
          <p14:sldIdLst>
            <p14:sldId id="272"/>
            <p14:sldId id="274"/>
          </p14:sldIdLst>
        </p14:section>
        <p14:section name="Conclusion and Summary" id="{790CEF5B-569A-4C2F-BED5-750B08C0E5AD}">
          <p14:sldIdLst>
            <p14:sldId id="275"/>
            <p14:sldId id="276"/>
            <p14:sldId id="277"/>
          </p14:sldIdLst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74" autoAdjust="0"/>
    <p:restoredTop sz="83977" autoAdjust="0"/>
  </p:normalViewPr>
  <p:slideViewPr>
    <p:cSldViewPr>
      <p:cViewPr>
        <p:scale>
          <a:sx n="69" d="100"/>
          <a:sy n="69" d="100"/>
        </p:scale>
        <p:origin x="-14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a.es/ingles/info/300300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Menebak</a:t>
            </a:r>
            <a:r>
              <a:rPr lang="en-US" b="1" dirty="0" smtClean="0"/>
              <a:t> </a:t>
            </a:r>
            <a:r>
              <a:rPr lang="en-US" b="1" dirty="0" smtClean="0"/>
              <a:t>target </a:t>
            </a:r>
            <a:r>
              <a:rPr lang="en-US" b="1" dirty="0" err="1" smtClean="0"/>
              <a:t>pasar</a:t>
            </a:r>
            <a:endParaRPr lang="en-US" dirty="0" smtClean="0"/>
          </a:p>
          <a:p>
            <a:r>
              <a:rPr lang="en-US" i="1" dirty="0" smtClean="0"/>
              <a:t>Data mining 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pengelompokan</a:t>
            </a:r>
            <a:r>
              <a:rPr lang="en-US" dirty="0" smtClean="0"/>
              <a:t> (</a:t>
            </a:r>
            <a:r>
              <a:rPr lang="en-US" i="1" dirty="0" smtClean="0"/>
              <a:t>clustering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model-model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kesukaan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Melihat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beli</a:t>
            </a:r>
            <a:r>
              <a:rPr lang="en-US" b="1" dirty="0" smtClean="0"/>
              <a:t> </a:t>
            </a:r>
            <a:r>
              <a:rPr lang="en-US" b="1" dirty="0" err="1" smtClean="0"/>
              <a:t>pemakai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endParaRPr lang="en-US" dirty="0" smtClean="0"/>
          </a:p>
          <a:p>
            <a:r>
              <a:rPr lang="en-US" i="1" dirty="0" smtClean="0"/>
              <a:t>Data mining</a:t>
            </a:r>
            <a:r>
              <a:rPr lang="en-US" dirty="0" smtClean="0"/>
              <a:t> 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menikah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 </a:t>
            </a:r>
            <a:r>
              <a:rPr lang="en-US" i="1" dirty="0" smtClean="0"/>
              <a:t>single account</a:t>
            </a:r>
            <a:r>
              <a:rPr lang="en-US" dirty="0" smtClean="0"/>
              <a:t> </a:t>
            </a:r>
            <a:r>
              <a:rPr lang="en-US" dirty="0" err="1" smtClean="0"/>
              <a:t>ke</a:t>
            </a:r>
            <a:r>
              <a:rPr lang="en-US" dirty="0" smtClean="0"/>
              <a:t> </a:t>
            </a:r>
            <a:r>
              <a:rPr lang="en-US" i="1" dirty="0" smtClean="0"/>
              <a:t>joint account </a:t>
            </a:r>
            <a:r>
              <a:rPr lang="en-US" dirty="0" smtClean="0"/>
              <a:t>(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beli-nya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bujangan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Cross-Market Analysis</a:t>
            </a:r>
            <a:endParaRPr lang="en-US" dirty="0" smtClean="0"/>
          </a:p>
          <a:p>
            <a:r>
              <a:rPr lang="en-US" dirty="0" smtClean="0"/>
              <a:t>Kita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 </a:t>
            </a:r>
            <a:r>
              <a:rPr lang="en-US" i="1" dirty="0" smtClean="0"/>
              <a:t>data mining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sajikan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Coca Cola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sajakah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sediakan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Coca Cola?</a:t>
            </a:r>
          </a:p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IndoMie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IndoMie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IndoMie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endParaRPr lang="en-US" dirty="0" smtClean="0"/>
          </a:p>
          <a:p>
            <a:r>
              <a:rPr lang="en-US" b="1" dirty="0" err="1" smtClean="0"/>
              <a:t>Profil</a:t>
            </a:r>
            <a:r>
              <a:rPr lang="en-US" b="1" dirty="0" smtClean="0"/>
              <a:t> Customer</a:t>
            </a:r>
            <a:endParaRPr lang="en-US" dirty="0" smtClean="0"/>
          </a:p>
          <a:p>
            <a:r>
              <a:rPr lang="en-US" i="1" dirty="0" smtClean="0"/>
              <a:t>Data mining 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 </a:t>
            </a:r>
            <a:r>
              <a:rPr lang="en-US" i="1" dirty="0" smtClean="0"/>
              <a:t>customer</a:t>
            </a:r>
            <a:r>
              <a:rPr lang="en-US" dirty="0" smtClean="0"/>
              <a:t>/</a:t>
            </a:r>
            <a:r>
              <a:rPr lang="en-US" dirty="0" err="1" smtClean="0"/>
              <a:t>pembeli</a:t>
            </a:r>
            <a:r>
              <a:rPr lang="en-US" dirty="0" smtClean="0"/>
              <a:t>/</a:t>
            </a:r>
            <a:r>
              <a:rPr lang="en-US" dirty="0" err="1" smtClean="0"/>
              <a:t>nasabah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 </a:t>
            </a:r>
            <a:r>
              <a:rPr lang="en-US" i="1" dirty="0" smtClean="0"/>
              <a:t>customer 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b="1" dirty="0" err="1" smtClean="0"/>
              <a:t>Kebutuhan</a:t>
            </a:r>
            <a:r>
              <a:rPr lang="en-US" b="1" dirty="0" smtClean="0"/>
              <a:t> </a:t>
            </a:r>
            <a:r>
              <a:rPr lang="en-US" b="1" i="1" dirty="0" smtClean="0"/>
              <a:t>Customer</a:t>
            </a:r>
            <a:endParaRPr lang="en-US" dirty="0" smtClean="0"/>
          </a:p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produk-produk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 </a:t>
            </a:r>
            <a:r>
              <a:rPr lang="en-US" i="1" dirty="0" smtClean="0"/>
              <a:t>customer</a:t>
            </a:r>
            <a:r>
              <a:rPr lang="en-US" dirty="0" smtClean="0"/>
              <a:t> 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kira-kira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 </a:t>
            </a:r>
            <a:r>
              <a:rPr lang="en-US" i="1" dirty="0" smtClean="0"/>
              <a:t>customer 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/</a:t>
            </a:r>
            <a:r>
              <a:rPr lang="en-US" dirty="0" err="1" smtClean="0"/>
              <a:t>membeli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Menilai</a:t>
            </a:r>
            <a:r>
              <a:rPr lang="en-US" b="1" dirty="0" smtClean="0"/>
              <a:t> </a:t>
            </a:r>
            <a:r>
              <a:rPr lang="en-US" b="1" dirty="0" err="1" smtClean="0"/>
              <a:t>Loyalitas</a:t>
            </a:r>
            <a:r>
              <a:rPr lang="en-US" b="1" dirty="0" smtClean="0"/>
              <a:t> </a:t>
            </a:r>
            <a:r>
              <a:rPr lang="en-US" b="1" i="1" dirty="0" smtClean="0"/>
              <a:t>Customer</a:t>
            </a:r>
            <a:endParaRPr lang="en-US" dirty="0" smtClean="0"/>
          </a:p>
          <a:p>
            <a:r>
              <a:rPr lang="en-US" dirty="0" smtClean="0"/>
              <a:t>VISA International </a:t>
            </a:r>
            <a:r>
              <a:rPr lang="en-US" dirty="0" err="1" smtClean="0"/>
              <a:t>Spanyol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 </a:t>
            </a:r>
            <a:r>
              <a:rPr lang="en-US" i="1" dirty="0" smtClean="0"/>
              <a:t>data mining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 program-program </a:t>
            </a:r>
            <a:r>
              <a:rPr lang="en-US" i="1" dirty="0" smtClean="0"/>
              <a:t>customer loyalty 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 </a:t>
            </a:r>
            <a:r>
              <a:rPr lang="en-US" u="sng" dirty="0" smtClean="0">
                <a:hlinkClick r:id="rId3"/>
              </a:rPr>
              <a:t>www.visa.es/ingles/info/300300.html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WEKA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(Waikato Environment for Knowledge Analysis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learning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mining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sejumlah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unggulan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WEKA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dioptimalkan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memudahkan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penggalian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informasi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basis data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tersedia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yaitu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memperkirakan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berdasarkan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terbentuk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berfungsi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data.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bertujuan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mengelompokkan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tersedia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didapatkan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tertentu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berdasarkan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hubungan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data-data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WEKA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menampilkan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mining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gambar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dipahami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interface/user experience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aplikasi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sederhana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gampang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 Miner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mining.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kamu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mining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yaitu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menganalisis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mengekstrak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mengombinasikannya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database,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kecerdasan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buatan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Rapid Miner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dimanfaatkan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memahami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 learning,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learning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prediktif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diaplikasikan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kepentingan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bisnis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komersial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pelatihan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riset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Prosedur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mining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Rapid Miner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ETL (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transformation, loading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preprocessing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visualization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digambarkan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XML,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dibuat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GUI (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 user interface),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pemograman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Java.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Rattle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berguna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keperluan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mining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Aplikasi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mengandalkan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kekuatan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 Software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Rattle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sarana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mempelajari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pemograman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Keunggulan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Rattle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sejumlah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terdapat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Rattle.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inputs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misalnya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CSV, TXT, Excel, ARFF, ODBC, R Dataset, Corpus,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Scripts.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opsi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pengelompokkan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tersedia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KMeans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Clara, Hierarchical,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BiCluster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Supaya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hasilnya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dipahami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Rattle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plot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histogram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dendrograms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cumulative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sangat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ideal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learning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mining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Keunggulannya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menampilkan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visualisasi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pemograman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Python.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komponen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Orange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disebut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widgets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Fungsi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ditawarkan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widgets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menampilkan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tabel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membaca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menampilkan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aplikasi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interaktif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menarik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Cara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mengoperasikannya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cukup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KNIME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platform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integrasi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terbaik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kebutuhan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laporan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umumnya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KNIME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keperluan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riset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farmasi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Aplikasi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menampilkan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pelanggan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finansial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sejumlah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menarik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KNIME,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quick deployment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scaling efficiency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KNIME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pilihan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terbaik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pengoperasiannya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butuh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singkat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Mining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Classification. Classification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yang paling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umum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mining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Persoalan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bisnis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sperti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Churn Analysis,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 Management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biasanya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melibatkan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Classification.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Clustering.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Forecasting.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 Analysis.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lints.com/id/lowongan/aplikasi-data-mi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0"/>
            <a:ext cx="5608720" cy="85725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LITERASI DATA MINING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34561"/>
            <a:ext cx="6328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DISKUSI PANEL</a:t>
            </a:r>
            <a:endParaRPr lang="en-US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1.png"/>
          <p:cNvPicPr/>
          <p:nvPr/>
        </p:nvPicPr>
        <p:blipFill>
          <a:blip r:embed="rId6">
            <a:lum/>
          </a:blip>
          <a:srcRect/>
          <a:stretch>
            <a:fillRect/>
          </a:stretch>
        </p:blipFill>
        <p:spPr>
          <a:xfrm>
            <a:off x="7429488" y="0"/>
            <a:ext cx="1714512" cy="1785950"/>
          </a:xfrm>
          <a:prstGeom prst="rect">
            <a:avLst/>
          </a:prstGeom>
          <a:ln/>
        </p:spPr>
      </p:pic>
      <p:pic>
        <p:nvPicPr>
          <p:cNvPr id="7" name="Picture 6" descr="sakainte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802" y="5482814"/>
            <a:ext cx="1500198" cy="13751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43372" y="1928802"/>
            <a:ext cx="4772528" cy="990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+mn-lt"/>
              </a:rPr>
              <a:t>AKHMAD ARIS TANTOWI,S</a:t>
            </a:r>
            <a:r>
              <a:rPr lang="pt-BR" sz="2400" dirty="0" smtClean="0">
                <a:latin typeface="+mn-lt"/>
              </a:rPr>
              <a:t>.KOM,M.Ti</a:t>
            </a:r>
            <a:endParaRPr lang="en-US" sz="2400" dirty="0" smtClean="0">
              <a:latin typeface="+mn-lt"/>
            </a:endParaRPr>
          </a:p>
          <a:p>
            <a:r>
              <a:rPr lang="en-US" sz="2400" dirty="0" err="1" smtClean="0">
                <a:latin typeface="+mn-lt"/>
              </a:rPr>
              <a:t>Prodi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Informatika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Unindra</a:t>
            </a:r>
            <a:r>
              <a:rPr lang="en-US" sz="2400" dirty="0" smtClean="0">
                <a:latin typeface="+mn-lt"/>
              </a:rPr>
              <a:t> Jakarta</a:t>
            </a:r>
          </a:p>
          <a:p>
            <a:r>
              <a:rPr lang="en-US" sz="2400" dirty="0" err="1" smtClean="0">
                <a:latin typeface="+mn-lt"/>
              </a:rPr>
              <a:t>Oktober</a:t>
            </a:r>
            <a:r>
              <a:rPr lang="en-US" sz="2400" dirty="0" smtClean="0">
                <a:latin typeface="+mn-lt"/>
              </a:rPr>
              <a:t>, 2020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642918"/>
            <a:ext cx="18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SECARA RINGKAS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28794" y="285728"/>
            <a:ext cx="6784614" cy="92333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Penerapan</a:t>
            </a:r>
            <a:r>
              <a:rPr lang="en-US" sz="5400" dirty="0" smtClean="0">
                <a:solidFill>
                  <a:schemeClr val="bg1"/>
                </a:solidFill>
              </a:rPr>
              <a:t> Data Mining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1428737"/>
            <a:ext cx="760929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2800" dirty="0" smtClean="0"/>
              <a:t>1.   </a:t>
            </a:r>
            <a:r>
              <a:rPr lang="es-ES" sz="2800" dirty="0" err="1" smtClean="0"/>
              <a:t>Analisa</a:t>
            </a:r>
            <a:r>
              <a:rPr lang="es-ES" sz="2800" dirty="0" smtClean="0"/>
              <a:t> pasar dan </a:t>
            </a:r>
            <a:r>
              <a:rPr lang="es-ES" sz="2800" dirty="0" err="1" smtClean="0"/>
              <a:t>manajemen</a:t>
            </a:r>
            <a:endParaRPr lang="es-ES" sz="2800" dirty="0" smtClean="0"/>
          </a:p>
          <a:p>
            <a:pPr marL="342900" indent="-342900"/>
            <a:r>
              <a:rPr lang="fi-FI" sz="2800" dirty="0" smtClean="0"/>
              <a:t>2.   Analisa Perusahaan dan Manajemen resiko</a:t>
            </a:r>
          </a:p>
          <a:p>
            <a:pPr marL="342900" indent="-342900"/>
            <a:r>
              <a:rPr lang="en-US" sz="2800" dirty="0" smtClean="0"/>
              <a:t>3.   Telekomunikasi</a:t>
            </a:r>
          </a:p>
          <a:p>
            <a:pPr marL="342900" indent="-342900">
              <a:buAutoNum type="arabicPeriod" startAt="4"/>
            </a:pPr>
            <a:r>
              <a:rPr lang="en-US" sz="2800" dirty="0" smtClean="0"/>
              <a:t>   </a:t>
            </a:r>
            <a:r>
              <a:rPr lang="en-US" sz="2800" dirty="0" err="1" smtClean="0"/>
              <a:t>Keuangan</a:t>
            </a:r>
            <a:endParaRPr lang="en-US" sz="2800" dirty="0" smtClean="0"/>
          </a:p>
          <a:p>
            <a:pPr marL="342900" indent="-342900">
              <a:buAutoNum type="arabicPeriod" startAt="4"/>
            </a:pPr>
            <a:r>
              <a:rPr lang="en-US" sz="2800" dirty="0" smtClean="0"/>
              <a:t>   </a:t>
            </a:r>
            <a:r>
              <a:rPr lang="en-US" sz="2800" dirty="0" err="1" smtClean="0"/>
              <a:t>Asuransi</a:t>
            </a:r>
            <a:endParaRPr lang="en-US" sz="2800" dirty="0" smtClean="0"/>
          </a:p>
          <a:p>
            <a:pPr marL="342900" indent="-342900">
              <a:buAutoNum type="arabicPeriod" startAt="4"/>
            </a:pPr>
            <a:r>
              <a:rPr lang="en-US" sz="2800" dirty="0" smtClean="0"/>
              <a:t>   </a:t>
            </a:r>
            <a:r>
              <a:rPr lang="en-US" sz="2800" dirty="0" err="1" smtClean="0"/>
              <a:t>Pendidikan</a:t>
            </a:r>
            <a:endParaRPr lang="en-US" sz="2800" dirty="0" smtClean="0"/>
          </a:p>
          <a:p>
            <a:pPr marL="342900" indent="-342900">
              <a:buAutoNum type="arabicPeriod" startAt="4"/>
            </a:pPr>
            <a:r>
              <a:rPr lang="en-US" sz="2800" dirty="0" smtClean="0"/>
              <a:t>   </a:t>
            </a:r>
            <a:r>
              <a:rPr lang="en-US" sz="2800" dirty="0" err="1" smtClean="0"/>
              <a:t>Kesehatan</a:t>
            </a:r>
            <a:endParaRPr lang="en-US" sz="2800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s-E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Analisa</a:t>
            </a:r>
            <a:r>
              <a:rPr lang="es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pasar dan </a:t>
            </a:r>
            <a:r>
              <a:rPr lang="es-E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manajemen</a:t>
            </a:r>
            <a:r>
              <a:rPr lang="es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s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71612"/>
            <a:ext cx="8429652" cy="379729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/>
              <a:t>Menebak</a:t>
            </a:r>
            <a:r>
              <a:rPr lang="en-US" b="1" dirty="0" smtClean="0"/>
              <a:t> </a:t>
            </a:r>
            <a:r>
              <a:rPr lang="en-US" b="1" dirty="0" smtClean="0"/>
              <a:t>target </a:t>
            </a:r>
            <a:r>
              <a:rPr lang="en-US" b="1" dirty="0" err="1" smtClean="0"/>
              <a:t>pasar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err="1" smtClean="0"/>
              <a:t>Melihat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beli</a:t>
            </a:r>
            <a:r>
              <a:rPr lang="en-US" b="1" dirty="0" smtClean="0"/>
              <a:t> </a:t>
            </a:r>
            <a:r>
              <a:rPr lang="en-US" b="1" dirty="0" err="1" smtClean="0"/>
              <a:t>pemakai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i="1" dirty="0" smtClean="0"/>
              <a:t>Cross-Market Analysis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err="1" smtClean="0"/>
              <a:t>Profil</a:t>
            </a:r>
            <a:r>
              <a:rPr lang="en-US" b="1" dirty="0" smtClean="0"/>
              <a:t> Customer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b="1" dirty="0" err="1" smtClean="0"/>
              <a:t>Kebutuhan</a:t>
            </a:r>
            <a:r>
              <a:rPr lang="en-US" b="1" dirty="0" smtClean="0"/>
              <a:t> </a:t>
            </a:r>
            <a:r>
              <a:rPr lang="en-US" b="1" i="1" dirty="0" smtClean="0"/>
              <a:t>Customer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err="1" smtClean="0"/>
              <a:t>Menilai</a:t>
            </a:r>
            <a:r>
              <a:rPr lang="en-US" b="1" dirty="0" smtClean="0"/>
              <a:t> </a:t>
            </a:r>
            <a:r>
              <a:rPr lang="en-US" b="1" dirty="0" err="1" smtClean="0"/>
              <a:t>Loyalitas</a:t>
            </a:r>
            <a:r>
              <a:rPr lang="en-US" b="1" dirty="0" smtClean="0"/>
              <a:t> </a:t>
            </a:r>
            <a:r>
              <a:rPr lang="en-US" b="1" i="1" dirty="0" smtClean="0"/>
              <a:t>Customer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94479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3100" dirty="0" smtClean="0">
                <a:solidFill>
                  <a:schemeClr val="bg1"/>
                </a:solidFill>
              </a:rPr>
              <a:t>Analisa Perusahaan dan Manajemen resiko</a:t>
            </a:r>
            <a:r>
              <a:rPr lang="fi-FI" dirty="0" smtClean="0"/>
              <a:t/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dianalasis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penggalian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smtClean="0">
                <a:solidFill>
                  <a:schemeClr val="bg1"/>
                </a:solidFill>
              </a:rPr>
              <a:t> Telekomunikasi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kepadatan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penelepon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jam </a:t>
            </a:r>
            <a:r>
              <a:rPr lang="en-US" dirty="0" err="1" smtClean="0"/>
              <a:t>tertentu</a:t>
            </a:r>
            <a:r>
              <a:rPr lang="en-US" dirty="0" smtClean="0"/>
              <a:t> (jam </a:t>
            </a:r>
            <a:r>
              <a:rPr lang="en-US" dirty="0" err="1" smtClean="0"/>
              <a:t>sibuk</a:t>
            </a:r>
            <a:r>
              <a:rPr lang="en-US" dirty="0" smtClean="0"/>
              <a:t>) </a:t>
            </a:r>
            <a:r>
              <a:rPr lang="en-US" dirty="0" err="1" smtClean="0"/>
              <a:t>sehingga</a:t>
            </a:r>
            <a:r>
              <a:rPr lang="en-US" dirty="0" smtClean="0"/>
              <a:t> operator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lama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dihabiskan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mengembangkannya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smtClean="0"/>
              <a:t> </a:t>
            </a:r>
            <a:r>
              <a:rPr smtClean="0">
                <a:solidFill>
                  <a:srgbClr val="FFFF00"/>
                </a:solidFill>
              </a:rPr>
              <a:t>Keuangan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Fraud detection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fraud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kecurangan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metode-metode</a:t>
            </a:r>
            <a:r>
              <a:rPr lang="en-US" dirty="0" smtClean="0"/>
              <a:t> data mining.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smtClean="0"/>
              <a:t> </a:t>
            </a:r>
            <a:r>
              <a:rPr smtClean="0">
                <a:solidFill>
                  <a:srgbClr val="00B0F0"/>
                </a:solidFill>
              </a:rPr>
              <a:t>Asuransi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  </a:t>
            </a: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data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</a:t>
            </a:r>
            <a:r>
              <a:rPr lang="en-US" dirty="0" err="1" smtClean="0"/>
              <a:t>Semua</a:t>
            </a:r>
            <a:r>
              <a:rPr lang="en-US" dirty="0" smtClean="0"/>
              <a:t> data - data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data </a:t>
            </a:r>
            <a:r>
              <a:rPr lang="en-US" dirty="0" err="1" smtClean="0"/>
              <a:t>pribadi</a:t>
            </a:r>
            <a:r>
              <a:rPr lang="en-US" dirty="0" smtClean="0"/>
              <a:t> (</a:t>
            </a:r>
            <a:r>
              <a:rPr lang="en-US" dirty="0" err="1" smtClean="0"/>
              <a:t>biodata</a:t>
            </a:r>
            <a:r>
              <a:rPr lang="en-US" dirty="0" smtClean="0"/>
              <a:t>),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kegiatan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lain-lain. 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smtClean="0"/>
              <a:t> </a:t>
            </a:r>
            <a:r>
              <a:rPr smtClean="0">
                <a:solidFill>
                  <a:srgbClr val="FFFF00"/>
                </a:solidFill>
              </a:rPr>
              <a:t>Pendidikan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memprediksi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smtClean="0">
                <a:solidFill>
                  <a:schemeClr val="bg1">
                    <a:lumMod val="95000"/>
                  </a:schemeClr>
                </a:solidFill>
              </a:rPr>
              <a:t>Kesehatan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memprediksi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diabetes, </a:t>
            </a:r>
            <a:r>
              <a:rPr lang="en-US" dirty="0" err="1" smtClean="0"/>
              <a:t>hypertensi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smtClean="0">
                <a:solidFill>
                  <a:srgbClr val="002060"/>
                </a:solidFill>
              </a:rPr>
              <a:t>SOFTWARE UNTUK DATA MINING</a:t>
            </a:r>
            <a:br>
              <a:rPr smtClean="0">
                <a:solidFill>
                  <a:srgbClr val="002060"/>
                </a:solidFill>
              </a:rPr>
            </a:br>
            <a:r>
              <a:rPr sz="1200" smtClean="0">
                <a:solidFill>
                  <a:srgbClr val="002060"/>
                </a:solidFill>
              </a:rPr>
              <a:t>souce : </a:t>
            </a:r>
            <a:r>
              <a:rPr lang="en-US" sz="1200" dirty="0" smtClean="0">
                <a:solidFill>
                  <a:srgbClr val="002060"/>
                </a:solidFill>
                <a:hlinkClick r:id="rId3"/>
              </a:rPr>
              <a:t>https://glints.com/id/lowongan/aplikasi-data-mining/#.X37NBsIzbIW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wek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2976" y="2000240"/>
            <a:ext cx="7314286" cy="4114286"/>
          </a:xfrm>
        </p:spPr>
      </p:pic>
      <p:sp>
        <p:nvSpPr>
          <p:cNvPr id="5" name="TextBox 4"/>
          <p:cNvSpPr txBox="1"/>
          <p:nvPr/>
        </p:nvSpPr>
        <p:spPr>
          <a:xfrm>
            <a:off x="214282" y="135729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/>
              <a:t>1. WEKA</a:t>
            </a:r>
            <a:endParaRPr lang="en-US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700" b="1" smtClean="0"/>
              <a:t>2. Rapid Miner</a:t>
            </a:r>
            <a:r>
              <a:rPr b="1" smtClean="0"/>
              <a:t/>
            </a:r>
            <a:br>
              <a:rPr b="1" smtClean="0"/>
            </a:br>
            <a:endParaRPr lang="en-US" dirty="0"/>
          </a:p>
        </p:txBody>
      </p:sp>
      <p:pic>
        <p:nvPicPr>
          <p:cNvPr id="4" name="Content Placeholder 3" descr="Rapitmin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071546"/>
            <a:ext cx="7315200" cy="4857784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4">
            <a:lum/>
          </a:blip>
          <a:srcRect/>
          <a:stretch>
            <a:fillRect/>
          </a:stretch>
        </p:blipFill>
        <p:spPr>
          <a:xfrm>
            <a:off x="7429488" y="0"/>
            <a:ext cx="1714512" cy="1785950"/>
          </a:xfrm>
          <a:prstGeom prst="rect">
            <a:avLst/>
          </a:prstGeom>
          <a:ln/>
        </p:spPr>
      </p:pic>
      <p:pic>
        <p:nvPicPr>
          <p:cNvPr id="7" name="Picture 6" descr="sakaint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136" y="5429240"/>
            <a:ext cx="1632864" cy="1428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100" y="1500174"/>
            <a:ext cx="6643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Data mining </a:t>
            </a:r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dirty="0" err="1" smtClean="0"/>
              <a:t>suatu</a:t>
            </a:r>
            <a:r>
              <a:rPr lang="en-US" sz="4000" dirty="0" smtClean="0"/>
              <a:t> </a:t>
            </a:r>
            <a:r>
              <a:rPr lang="en-US" sz="4000" dirty="0" err="1" smtClean="0"/>
              <a:t>proses</a:t>
            </a:r>
            <a:r>
              <a:rPr lang="en-US" sz="4000" dirty="0" smtClean="0"/>
              <a:t> </a:t>
            </a:r>
            <a:r>
              <a:rPr lang="en-US" sz="4000" dirty="0" err="1" smtClean="0"/>
              <a:t>penggalian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pengumpulan</a:t>
            </a:r>
            <a:r>
              <a:rPr lang="en-US" sz="4000" dirty="0" smtClean="0"/>
              <a:t> </a:t>
            </a:r>
            <a:r>
              <a:rPr lang="en-US" sz="4000" dirty="0" err="1" smtClean="0"/>
              <a:t>informasi</a:t>
            </a:r>
            <a:r>
              <a:rPr lang="en-US" sz="4000" dirty="0" smtClean="0"/>
              <a:t> </a:t>
            </a:r>
            <a:r>
              <a:rPr lang="en-US" sz="4000" dirty="0" err="1" smtClean="0"/>
              <a:t>penting</a:t>
            </a:r>
            <a:r>
              <a:rPr lang="en-US" sz="4000" dirty="0" smtClean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err="1" smtClean="0"/>
              <a:t>suatu</a:t>
            </a:r>
            <a:r>
              <a:rPr lang="en-US" sz="4000" dirty="0" smtClean="0"/>
              <a:t> data yang </a:t>
            </a:r>
            <a:r>
              <a:rPr lang="en-US" sz="4000" dirty="0" err="1" smtClean="0"/>
              <a:t>besar</a:t>
            </a:r>
            <a:r>
              <a:rPr lang="en-US" sz="4000" dirty="0" smtClean="0"/>
              <a:t>..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400" b="1" smtClean="0"/>
              <a:t>3. Rattle</a:t>
            </a:r>
            <a:br>
              <a:rPr sz="2400" b="1" smtClean="0"/>
            </a:br>
            <a:endParaRPr lang="en-US" sz="2400" dirty="0"/>
          </a:p>
        </p:txBody>
      </p:sp>
      <p:pic>
        <p:nvPicPr>
          <p:cNvPr id="4" name="Content Placeholder 3" descr="rattl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000108"/>
            <a:ext cx="7639756" cy="4297363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smtClean="0">
                <a:solidFill>
                  <a:schemeClr val="bg1"/>
                </a:solidFill>
              </a:rPr>
              <a:t>4. Orange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orang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5" y="1597025"/>
            <a:ext cx="7417454" cy="4297363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700" b="1" smtClean="0"/>
              <a:t>5. KNIME</a:t>
            </a:r>
            <a:r>
              <a:rPr b="1" smtClean="0"/>
              <a:t/>
            </a:r>
            <a:br>
              <a:rPr b="1" smtClean="0"/>
            </a:br>
            <a:endParaRPr lang="en-US" dirty="0"/>
          </a:p>
        </p:txBody>
      </p:sp>
      <p:pic>
        <p:nvPicPr>
          <p:cNvPr id="4" name="Content Placeholder 3" descr="knime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857232"/>
            <a:ext cx="7315200" cy="41148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Dari </a:t>
            </a: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 smtClean="0"/>
              <a:t>ringkas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Data   </a:t>
            </a:r>
          </a:p>
          <a:p>
            <a:pPr>
              <a:buNone/>
            </a:pPr>
            <a:r>
              <a:rPr lang="en-US" dirty="0" smtClean="0"/>
              <a:t>     Mining,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disimpulkan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smtClean="0"/>
              <a:t>Data Mining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penggalian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Dengan</a:t>
            </a:r>
            <a:r>
              <a:rPr lang="en-US" dirty="0" smtClean="0"/>
              <a:t> data mining,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5786" y="714356"/>
            <a:ext cx="8077200" cy="4714908"/>
          </a:xfrm>
        </p:spPr>
        <p:txBody>
          <a:bodyPr>
            <a:normAutofit fontScale="90000"/>
          </a:bodyPr>
          <a:lstStyle/>
          <a:p>
            <a:r>
              <a:rPr smtClean="0"/>
              <a:t>3. Data Mining dapat digunakan di berbagai bidang sesuai kebutuhan</a:t>
            </a:r>
            <a:br>
              <a:rPr smtClean="0"/>
            </a:br>
            <a:r>
              <a:rPr smtClean="0"/>
              <a:t>4. Data Mining memudahkan kinerja sebuah organisasi/instansi dalam mengolah data</a:t>
            </a:r>
            <a:br>
              <a:rPr smtClean="0"/>
            </a:br>
            <a:r>
              <a:rPr smtClean="0"/>
              <a:t>5. Beberapa jenis software untuk Data Mining telah tersedia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3286124"/>
            <a:ext cx="7358114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Freestyle Script" pitchFamily="66" charset="0"/>
              </a:rPr>
              <a:t>SEKIAN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Freestyle Script" pitchFamily="66" charset="0"/>
              </a:rPr>
              <a:t> TERIMA KASIH</a:t>
            </a:r>
            <a:endParaRPr lang="en-US" sz="5400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4">
            <a:lum/>
          </a:blip>
          <a:srcRect/>
          <a:stretch>
            <a:fillRect/>
          </a:stretch>
        </p:blipFill>
        <p:spPr>
          <a:xfrm>
            <a:off x="7429488" y="0"/>
            <a:ext cx="1714512" cy="1785950"/>
          </a:xfrm>
          <a:prstGeom prst="rect">
            <a:avLst/>
          </a:prstGeom>
          <a:ln/>
        </p:spPr>
      </p:pic>
      <p:pic>
        <p:nvPicPr>
          <p:cNvPr id="7" name="Picture 6" descr="sakaint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2" y="5555630"/>
            <a:ext cx="1428728" cy="1302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20" y="1857364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/>
              <a:t>Proses</a:t>
            </a:r>
            <a:r>
              <a:rPr lang="en-US" sz="4800" dirty="0" smtClean="0"/>
              <a:t> data mining </a:t>
            </a:r>
            <a:r>
              <a:rPr lang="en-US" sz="4800" dirty="0" err="1" smtClean="0"/>
              <a:t>seringkali</a:t>
            </a:r>
            <a:r>
              <a:rPr lang="en-US" sz="4800" dirty="0" smtClean="0"/>
              <a:t> </a:t>
            </a:r>
            <a:r>
              <a:rPr lang="en-US" sz="4800" dirty="0" err="1" smtClean="0"/>
              <a:t>menggunakan</a:t>
            </a:r>
            <a:r>
              <a:rPr lang="en-US" sz="4800" dirty="0" smtClean="0"/>
              <a:t> </a:t>
            </a:r>
            <a:r>
              <a:rPr lang="en-US" sz="4800" dirty="0" err="1" smtClean="0"/>
              <a:t>metode</a:t>
            </a:r>
            <a:r>
              <a:rPr lang="en-US" sz="4800" dirty="0" smtClean="0"/>
              <a:t> </a:t>
            </a:r>
            <a:r>
              <a:rPr lang="en-US" sz="4800" dirty="0" err="1" smtClean="0"/>
              <a:t>statistika</a:t>
            </a:r>
            <a:r>
              <a:rPr lang="en-US" sz="4800" dirty="0" smtClean="0"/>
              <a:t>, </a:t>
            </a:r>
            <a:r>
              <a:rPr lang="en-US" sz="4800" dirty="0" err="1" smtClean="0"/>
              <a:t>matematika</a:t>
            </a:r>
            <a:r>
              <a:rPr lang="en-US" sz="4800" dirty="0" smtClean="0"/>
              <a:t>, </a:t>
            </a:r>
            <a:r>
              <a:rPr lang="en-US" sz="4800" dirty="0" err="1" smtClean="0"/>
              <a:t>hingga</a:t>
            </a:r>
            <a:r>
              <a:rPr lang="en-US" sz="4800" dirty="0" smtClean="0"/>
              <a:t> </a:t>
            </a:r>
            <a:r>
              <a:rPr lang="en-US" sz="4800" dirty="0" err="1" smtClean="0"/>
              <a:t>memanfaatkan</a:t>
            </a:r>
            <a:r>
              <a:rPr lang="en-US" sz="4800" dirty="0" smtClean="0"/>
              <a:t> </a:t>
            </a:r>
            <a:r>
              <a:rPr lang="en-US" sz="4800" dirty="0" err="1" smtClean="0"/>
              <a:t>teknologi</a:t>
            </a:r>
            <a:r>
              <a:rPr lang="en-US" sz="4800" dirty="0" smtClean="0"/>
              <a:t> artificial intelligence</a:t>
            </a:r>
            <a:endParaRPr lang="en-US" sz="4800" dirty="0"/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ta mi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08" y="1142984"/>
            <a:ext cx="6633960" cy="4406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1.png"/>
          <p:cNvPicPr/>
          <p:nvPr/>
        </p:nvPicPr>
        <p:blipFill>
          <a:blip r:embed="rId5">
            <a:lum/>
          </a:blip>
          <a:srcRect/>
          <a:stretch>
            <a:fillRect/>
          </a:stretch>
        </p:blipFill>
        <p:spPr>
          <a:xfrm>
            <a:off x="7429488" y="0"/>
            <a:ext cx="1714512" cy="1785950"/>
          </a:xfrm>
          <a:prstGeom prst="rect">
            <a:avLst/>
          </a:prstGeom>
          <a:ln/>
        </p:spPr>
      </p:pic>
      <p:pic>
        <p:nvPicPr>
          <p:cNvPr id="7" name="Picture 6" descr="sakainte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34" y="5439120"/>
            <a:ext cx="1500166" cy="1418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DATA MINING </a:t>
            </a:r>
            <a:r>
              <a:rPr lang="en-US" sz="2400" dirty="0" err="1" smtClean="0">
                <a:solidFill>
                  <a:srgbClr val="FF0000"/>
                </a:solidFill>
              </a:rPr>
              <a:t>merupakan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gabungan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beberapa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disiplin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Ilmu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4">
            <a:lum/>
          </a:blip>
          <a:srcRect/>
          <a:stretch>
            <a:fillRect/>
          </a:stretch>
        </p:blipFill>
        <p:spPr>
          <a:xfrm>
            <a:off x="7429488" y="0"/>
            <a:ext cx="1714512" cy="1785950"/>
          </a:xfrm>
          <a:prstGeom prst="rect">
            <a:avLst/>
          </a:prstGeom>
          <a:ln/>
        </p:spPr>
      </p:pic>
      <p:pic>
        <p:nvPicPr>
          <p:cNvPr id="7" name="Picture 6" descr="sakaint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64" y="5500702"/>
            <a:ext cx="1571636" cy="1357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20" y="285728"/>
            <a:ext cx="7715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Nama</a:t>
            </a:r>
            <a:r>
              <a:rPr lang="en-US" sz="4000" dirty="0" smtClean="0"/>
              <a:t> </a:t>
            </a:r>
            <a:r>
              <a:rPr lang="en-US" sz="4000" dirty="0" err="1" smtClean="0"/>
              <a:t>alternatifnya</a:t>
            </a:r>
            <a:r>
              <a:rPr lang="en-US" sz="4000" dirty="0" smtClean="0"/>
              <a:t> Data Mining : 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Knowledge discovery (mining) in databases (KDD), 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knowledge extraction, 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data/pattern analysis, 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data archeology,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 data dredging(</a:t>
            </a:r>
            <a:r>
              <a:rPr lang="en-US" sz="4000" dirty="0" err="1" smtClean="0"/>
              <a:t>pengerukan</a:t>
            </a:r>
            <a:r>
              <a:rPr lang="en-US" sz="4000" dirty="0" smtClean="0"/>
              <a:t> data)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 information harvesting,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 business intelligence, </a:t>
            </a:r>
            <a:r>
              <a:rPr lang="en-US" sz="4000" dirty="0" err="1" smtClean="0"/>
              <a:t>dan</a:t>
            </a:r>
            <a:r>
              <a:rPr lang="en-US" sz="4000" dirty="0" smtClean="0"/>
              <a:t> lain-lain.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kaint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921" y="5572140"/>
            <a:ext cx="1547079" cy="1285860"/>
          </a:xfrm>
          <a:prstGeom prst="rect">
            <a:avLst/>
          </a:prstGeom>
        </p:spPr>
      </p:pic>
      <p:pic>
        <p:nvPicPr>
          <p:cNvPr id="4" name="Picture 3" descr="K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8001056" cy="5500726"/>
          </a:xfrm>
          <a:prstGeom prst="rect">
            <a:avLst/>
          </a:prstGeom>
        </p:spPr>
      </p:pic>
      <p:pic>
        <p:nvPicPr>
          <p:cNvPr id="6" name="image1.png"/>
          <p:cNvPicPr/>
          <p:nvPr/>
        </p:nvPicPr>
        <p:blipFill>
          <a:blip r:embed="rId6">
            <a:lum/>
          </a:blip>
          <a:srcRect/>
          <a:stretch>
            <a:fillRect/>
          </a:stretch>
        </p:blipFill>
        <p:spPr>
          <a:xfrm>
            <a:off x="8001024" y="0"/>
            <a:ext cx="1142976" cy="1071546"/>
          </a:xfrm>
          <a:prstGeom prst="rect">
            <a:avLst/>
          </a:prstGeom>
          <a:ln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4">
            <a:lum/>
          </a:blip>
          <a:srcRect/>
          <a:stretch>
            <a:fillRect/>
          </a:stretch>
        </p:blipFill>
        <p:spPr>
          <a:xfrm>
            <a:off x="7429488" y="0"/>
            <a:ext cx="1714512" cy="1785950"/>
          </a:xfrm>
          <a:prstGeom prst="rect">
            <a:avLst/>
          </a:prstGeom>
          <a:ln/>
        </p:spPr>
      </p:pic>
      <p:pic>
        <p:nvPicPr>
          <p:cNvPr id="7" name="Picture 6" descr="sakaint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5429264"/>
            <a:ext cx="1643042" cy="1428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5918" y="285728"/>
            <a:ext cx="5568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/>
              <a:t>Fungsi</a:t>
            </a:r>
            <a:r>
              <a:rPr lang="en-US" sz="5400" dirty="0" smtClean="0"/>
              <a:t> Data Mining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2071678"/>
            <a:ext cx="6571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Secara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Umum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ada</a:t>
            </a:r>
            <a:r>
              <a:rPr lang="en-US" sz="3200" dirty="0" smtClean="0">
                <a:solidFill>
                  <a:srgbClr val="7030A0"/>
                </a:solidFill>
              </a:rPr>
              <a:t> 2 </a:t>
            </a:r>
            <a:r>
              <a:rPr lang="en-US" sz="3200" dirty="0" err="1" smtClean="0">
                <a:solidFill>
                  <a:srgbClr val="7030A0"/>
                </a:solidFill>
              </a:rPr>
              <a:t>fungsi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utama</a:t>
            </a:r>
            <a:r>
              <a:rPr lang="en-US" sz="3200" dirty="0" smtClean="0">
                <a:solidFill>
                  <a:srgbClr val="7030A0"/>
                </a:solidFill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7030A0"/>
                </a:solidFill>
              </a:rPr>
              <a:t>Deskriptif</a:t>
            </a:r>
            <a:endParaRPr lang="en-US" sz="320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7030A0"/>
                </a:solidFill>
              </a:rPr>
              <a:t>Prediktif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929066"/>
            <a:ext cx="3414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##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lain, </a:t>
            </a:r>
            <a:r>
              <a:rPr lang="en-US" dirty="0" err="1" smtClean="0"/>
              <a:t>misalnya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characterization, </a:t>
            </a:r>
          </a:p>
          <a:p>
            <a:r>
              <a:rPr lang="en-US" dirty="0" smtClean="0"/>
              <a:t>discrimination, </a:t>
            </a:r>
          </a:p>
          <a:p>
            <a:r>
              <a:rPr lang="en-US" dirty="0" smtClean="0"/>
              <a:t>association, </a:t>
            </a:r>
          </a:p>
          <a:p>
            <a:r>
              <a:rPr lang="en-US" dirty="0" smtClean="0"/>
              <a:t>classification, </a:t>
            </a:r>
          </a:p>
          <a:p>
            <a:r>
              <a:rPr lang="en-US" dirty="0" smtClean="0"/>
              <a:t>clustering, </a:t>
            </a:r>
          </a:p>
          <a:p>
            <a:r>
              <a:rPr lang="en-US" dirty="0" smtClean="0"/>
              <a:t>outlier and trend analysis,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4">
            <a:lum/>
          </a:blip>
          <a:srcRect/>
          <a:stretch>
            <a:fillRect/>
          </a:stretch>
        </p:blipFill>
        <p:spPr>
          <a:xfrm>
            <a:off x="7429488" y="0"/>
            <a:ext cx="1714512" cy="1785950"/>
          </a:xfrm>
          <a:prstGeom prst="rect">
            <a:avLst/>
          </a:prstGeom>
          <a:ln/>
        </p:spPr>
      </p:pic>
      <p:pic>
        <p:nvPicPr>
          <p:cNvPr id="7" name="Picture 6" descr="sakaint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5029200"/>
            <a:ext cx="2505075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282" y="357166"/>
            <a:ext cx="6786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menggunakan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Fungsi</a:t>
            </a:r>
            <a:r>
              <a:rPr lang="en-US" sz="3600" dirty="0" smtClean="0"/>
              <a:t> descriptive Data mining, </a:t>
            </a:r>
            <a:r>
              <a:rPr lang="en-US" sz="3600" dirty="0" err="1" smtClean="0"/>
              <a:t>Maka</a:t>
            </a:r>
            <a:r>
              <a:rPr lang="en-US" sz="3600" dirty="0" smtClean="0"/>
              <a:t> </a:t>
            </a:r>
            <a:r>
              <a:rPr lang="en-US" sz="3600" dirty="0" err="1" smtClean="0"/>
              <a:t>nantinya</a:t>
            </a:r>
            <a:r>
              <a:rPr lang="en-US" sz="3600" dirty="0" smtClean="0"/>
              <a:t> </a:t>
            </a:r>
            <a:r>
              <a:rPr lang="en-US" sz="3600" dirty="0" err="1" smtClean="0"/>
              <a:t>bisa</a:t>
            </a:r>
            <a:r>
              <a:rPr lang="en-US" sz="3600" dirty="0" smtClean="0"/>
              <a:t> </a:t>
            </a:r>
            <a:r>
              <a:rPr lang="en-US" sz="3600" dirty="0" err="1" smtClean="0"/>
              <a:t>menemukan</a:t>
            </a:r>
            <a:r>
              <a:rPr lang="en-US" sz="3600" dirty="0" smtClean="0"/>
              <a:t> </a:t>
            </a:r>
            <a:r>
              <a:rPr lang="en-US" sz="3600" dirty="0" err="1" smtClean="0"/>
              <a:t>pola</a:t>
            </a:r>
            <a:r>
              <a:rPr lang="en-US" sz="3600" dirty="0" smtClean="0"/>
              <a:t> </a:t>
            </a:r>
            <a:r>
              <a:rPr lang="en-US" sz="3600" dirty="0" err="1" smtClean="0"/>
              <a:t>tertentu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tersembunyi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sebuah</a:t>
            </a:r>
            <a:r>
              <a:rPr lang="en-US" sz="3600" dirty="0" smtClean="0"/>
              <a:t> data.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kata</a:t>
            </a:r>
            <a:r>
              <a:rPr lang="en-US" sz="3600" dirty="0" smtClean="0"/>
              <a:t> lain </a:t>
            </a:r>
            <a:r>
              <a:rPr lang="en-US" sz="3600" dirty="0" err="1" smtClean="0"/>
              <a:t>jika</a:t>
            </a:r>
            <a:r>
              <a:rPr lang="en-US" sz="3600" dirty="0" smtClean="0"/>
              <a:t> </a:t>
            </a:r>
            <a:r>
              <a:rPr lang="en-US" sz="3600" dirty="0" err="1" smtClean="0"/>
              <a:t>pola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berulang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bernilai</a:t>
            </a:r>
            <a:r>
              <a:rPr lang="en-US" sz="3600" dirty="0" smtClean="0"/>
              <a:t> </a:t>
            </a:r>
            <a:r>
              <a:rPr lang="en-US" sz="3600" dirty="0" err="1" smtClean="0"/>
              <a:t>itulah</a:t>
            </a:r>
            <a:r>
              <a:rPr lang="en-US" sz="3600" dirty="0" smtClean="0"/>
              <a:t> </a:t>
            </a:r>
            <a:r>
              <a:rPr lang="en-US" sz="3600" dirty="0" err="1" smtClean="0"/>
              <a:t>karakteristik</a:t>
            </a:r>
            <a:r>
              <a:rPr lang="en-US" sz="3600" dirty="0" smtClean="0"/>
              <a:t> </a:t>
            </a:r>
            <a:r>
              <a:rPr lang="en-US" sz="3600" dirty="0" err="1" smtClean="0"/>
              <a:t>sebuah</a:t>
            </a:r>
            <a:r>
              <a:rPr lang="en-US" sz="3600" dirty="0" smtClean="0"/>
              <a:t> data </a:t>
            </a:r>
            <a:r>
              <a:rPr lang="en-US" sz="3600" dirty="0" err="1" smtClean="0"/>
              <a:t>bisa</a:t>
            </a:r>
            <a:r>
              <a:rPr lang="en-US" sz="3600" dirty="0" smtClean="0"/>
              <a:t> </a:t>
            </a:r>
            <a:r>
              <a:rPr lang="en-US" sz="3600" dirty="0" err="1" smtClean="0"/>
              <a:t>diketahui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5" name="image1.png"/>
          <p:cNvPicPr/>
          <p:nvPr/>
        </p:nvPicPr>
        <p:blipFill>
          <a:blip r:embed="rId4">
            <a:lum/>
          </a:blip>
          <a:srcRect/>
          <a:stretch>
            <a:fillRect/>
          </a:stretch>
        </p:blipFill>
        <p:spPr>
          <a:xfrm>
            <a:off x="7429488" y="0"/>
            <a:ext cx="1714512" cy="1785950"/>
          </a:xfrm>
          <a:prstGeom prst="rect">
            <a:avLst/>
          </a:prstGeom>
          <a:ln/>
        </p:spPr>
      </p:pic>
      <p:sp>
        <p:nvSpPr>
          <p:cNvPr id="4" name="Rectangle 3"/>
          <p:cNvSpPr/>
          <p:nvPr/>
        </p:nvSpPr>
        <p:spPr>
          <a:xfrm>
            <a:off x="0" y="357166"/>
            <a:ext cx="79296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Fungsi</a:t>
            </a:r>
            <a:r>
              <a:rPr lang="en-US" sz="4400" dirty="0" smtClean="0"/>
              <a:t> </a:t>
            </a:r>
            <a:r>
              <a:rPr lang="en-US" sz="4400" dirty="0" err="1" smtClean="0"/>
              <a:t>prediksi</a:t>
            </a:r>
            <a:r>
              <a:rPr lang="en-US" sz="4400" dirty="0" smtClean="0"/>
              <a:t> </a:t>
            </a:r>
            <a:r>
              <a:rPr lang="en-US" sz="4400" dirty="0" err="1" smtClean="0"/>
              <a:t>merupakan</a:t>
            </a:r>
            <a:r>
              <a:rPr lang="en-US" sz="4400" dirty="0" smtClean="0"/>
              <a:t> </a:t>
            </a:r>
            <a:r>
              <a:rPr lang="en-US" sz="4400" dirty="0" err="1" smtClean="0"/>
              <a:t>sebuah</a:t>
            </a:r>
            <a:r>
              <a:rPr lang="en-US" sz="4400" dirty="0" smtClean="0"/>
              <a:t> </a:t>
            </a:r>
            <a:r>
              <a:rPr lang="en-US" sz="4400" dirty="0" err="1" smtClean="0"/>
              <a:t>fungsi</a:t>
            </a:r>
            <a:r>
              <a:rPr lang="en-US" sz="4400" dirty="0" smtClean="0"/>
              <a:t> </a:t>
            </a:r>
            <a:r>
              <a:rPr lang="en-US" sz="4400" dirty="0" err="1" smtClean="0"/>
              <a:t>bagaimana</a:t>
            </a:r>
            <a:r>
              <a:rPr lang="en-US" sz="4400" dirty="0" smtClean="0"/>
              <a:t> </a:t>
            </a:r>
            <a:r>
              <a:rPr lang="en-US" sz="4400" dirty="0" err="1" smtClean="0"/>
              <a:t>sebuah</a:t>
            </a:r>
            <a:r>
              <a:rPr lang="en-US" sz="4400" dirty="0" smtClean="0"/>
              <a:t> </a:t>
            </a:r>
            <a:r>
              <a:rPr lang="en-US" sz="4400" dirty="0" err="1" smtClean="0"/>
              <a:t>proses</a:t>
            </a:r>
            <a:r>
              <a:rPr lang="en-US" sz="4400" dirty="0" smtClean="0"/>
              <a:t> </a:t>
            </a:r>
            <a:r>
              <a:rPr lang="en-US" sz="4400" dirty="0" err="1" smtClean="0"/>
              <a:t>nantinya</a:t>
            </a:r>
            <a:r>
              <a:rPr lang="en-US" sz="4400" dirty="0" smtClean="0"/>
              <a:t> </a:t>
            </a:r>
            <a:r>
              <a:rPr lang="en-US" sz="4400" dirty="0" err="1" smtClean="0"/>
              <a:t>akan</a:t>
            </a:r>
            <a:r>
              <a:rPr lang="en-US" sz="4400" dirty="0" smtClean="0"/>
              <a:t> </a:t>
            </a:r>
            <a:r>
              <a:rPr lang="en-US" sz="4400" dirty="0" err="1" smtClean="0"/>
              <a:t>menemukan</a:t>
            </a:r>
            <a:r>
              <a:rPr lang="en-US" sz="4400" dirty="0" smtClean="0"/>
              <a:t> </a:t>
            </a:r>
            <a:r>
              <a:rPr lang="en-US" sz="4400" dirty="0" err="1" smtClean="0"/>
              <a:t>pola</a:t>
            </a:r>
            <a:r>
              <a:rPr lang="en-US" sz="4400" dirty="0" smtClean="0"/>
              <a:t> </a:t>
            </a:r>
            <a:r>
              <a:rPr lang="en-US" sz="4400" dirty="0" err="1" smtClean="0"/>
              <a:t>tertentu</a:t>
            </a:r>
            <a:r>
              <a:rPr lang="en-US" sz="4400" dirty="0" smtClean="0"/>
              <a:t> </a:t>
            </a:r>
            <a:r>
              <a:rPr lang="en-US" sz="4400" dirty="0" err="1" smtClean="0"/>
              <a:t>dari</a:t>
            </a:r>
            <a:r>
              <a:rPr lang="en-US" sz="4400" dirty="0" smtClean="0"/>
              <a:t> </a:t>
            </a:r>
            <a:r>
              <a:rPr lang="en-US" sz="4400" dirty="0" err="1" smtClean="0"/>
              <a:t>suatu</a:t>
            </a:r>
            <a:r>
              <a:rPr lang="en-US" sz="4400" dirty="0" smtClean="0"/>
              <a:t> data. </a:t>
            </a:r>
            <a:r>
              <a:rPr lang="en-US" sz="4400" dirty="0" err="1" smtClean="0"/>
              <a:t>Pola-pola</a:t>
            </a:r>
            <a:r>
              <a:rPr lang="en-US" sz="4400" dirty="0" smtClean="0"/>
              <a:t> </a:t>
            </a:r>
            <a:r>
              <a:rPr lang="en-US" sz="4400" dirty="0" err="1" smtClean="0"/>
              <a:t>tersebut</a:t>
            </a:r>
            <a:r>
              <a:rPr lang="en-US" sz="4400" dirty="0" smtClean="0"/>
              <a:t> </a:t>
            </a:r>
            <a:r>
              <a:rPr lang="en-US" sz="4400" dirty="0" err="1" smtClean="0"/>
              <a:t>dapat</a:t>
            </a:r>
            <a:r>
              <a:rPr lang="en-US" sz="4400" dirty="0" smtClean="0"/>
              <a:t> </a:t>
            </a:r>
            <a:r>
              <a:rPr lang="en-US" sz="4400" dirty="0" err="1" smtClean="0"/>
              <a:t>diketahui</a:t>
            </a:r>
            <a:r>
              <a:rPr lang="en-US" sz="4400" dirty="0" smtClean="0"/>
              <a:t> </a:t>
            </a:r>
            <a:r>
              <a:rPr lang="en-US" sz="4400" dirty="0" err="1" smtClean="0"/>
              <a:t>dari</a:t>
            </a:r>
            <a:r>
              <a:rPr lang="en-US" sz="4400" dirty="0" smtClean="0"/>
              <a:t> </a:t>
            </a:r>
            <a:r>
              <a:rPr lang="en-US" sz="4400" dirty="0" err="1" smtClean="0"/>
              <a:t>berbagai</a:t>
            </a:r>
            <a:r>
              <a:rPr lang="en-US" sz="4400" dirty="0" smtClean="0"/>
              <a:t> </a:t>
            </a:r>
            <a:r>
              <a:rPr lang="en-US" sz="4400" dirty="0" err="1" smtClean="0"/>
              <a:t>variabel-variabel</a:t>
            </a:r>
            <a:r>
              <a:rPr lang="en-US" sz="4400" dirty="0" smtClean="0"/>
              <a:t> yang </a:t>
            </a:r>
            <a:r>
              <a:rPr lang="en-US" sz="4400" dirty="0" err="1" smtClean="0"/>
              <a:t>ada</a:t>
            </a:r>
            <a:r>
              <a:rPr lang="en-US" sz="4400" dirty="0" smtClean="0"/>
              <a:t> </a:t>
            </a:r>
            <a:r>
              <a:rPr lang="en-US" sz="4400" dirty="0" err="1" smtClean="0"/>
              <a:t>pada</a:t>
            </a:r>
            <a:r>
              <a:rPr lang="en-US" sz="4400" dirty="0" smtClean="0"/>
              <a:t> data. </a:t>
            </a:r>
            <a:endParaRPr lang="en-US" sz="4400" dirty="0"/>
          </a:p>
        </p:txBody>
      </p:sp>
      <p:pic>
        <p:nvPicPr>
          <p:cNvPr id="6" name="Picture 5" descr="sakaint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5029200"/>
            <a:ext cx="2505075" cy="1828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1769</Words>
  <Application>Microsoft Office PowerPoint</Application>
  <PresentationFormat>On-screen Show (4:3)</PresentationFormat>
  <Paragraphs>271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Training</vt:lpstr>
      <vt:lpstr>LITERASI DATA MINING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Analisa pasar dan manajemen </vt:lpstr>
      <vt:lpstr> Analisa Perusahaan dan Manajemen resiko </vt:lpstr>
      <vt:lpstr> Telekomunikasi </vt:lpstr>
      <vt:lpstr> Keuangan</vt:lpstr>
      <vt:lpstr> Asuransi</vt:lpstr>
      <vt:lpstr> Pendidikan</vt:lpstr>
      <vt:lpstr>Kesehatan</vt:lpstr>
      <vt:lpstr>SOFTWARE UNTUK DATA MINING souce : https://glints.com/id/lowongan/aplikasi-data-mining/#.X37NBsIzbIW</vt:lpstr>
      <vt:lpstr>2. Rapid Miner </vt:lpstr>
      <vt:lpstr>3. Rattle </vt:lpstr>
      <vt:lpstr>4. Orange</vt:lpstr>
      <vt:lpstr>5. KNIME </vt:lpstr>
      <vt:lpstr>Summary</vt:lpstr>
      <vt:lpstr>3. Data Mining dapat digunakan di berbagai bidang sesuai kebutuhan 4. Data Mining memudahkan kinerja sebuah organisasi/instansi dalam mengolah data 5. Beberapa jenis software untuk Data Mining telah tersedia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2020-09-12T22:40:26Z</dcterms:created>
  <dcterms:modified xsi:type="dcterms:W3CDTF">2020-10-09T04:28:24Z</dcterms:modified>
</cp:coreProperties>
</file>