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9" r:id="rId2"/>
    <p:sldId id="288" r:id="rId3"/>
    <p:sldId id="294" r:id="rId4"/>
    <p:sldId id="293" r:id="rId5"/>
    <p:sldId id="292" r:id="rId6"/>
    <p:sldId id="291" r:id="rId7"/>
    <p:sldId id="290" r:id="rId8"/>
    <p:sldId id="289" r:id="rId9"/>
    <p:sldId id="281" r:id="rId10"/>
    <p:sldId id="268" r:id="rId11"/>
    <p:sldId id="295" r:id="rId12"/>
    <p:sldId id="296" r:id="rId13"/>
    <p:sldId id="297" r:id="rId14"/>
    <p:sldId id="298" r:id="rId15"/>
    <p:sldId id="301" r:id="rId16"/>
    <p:sldId id="302" r:id="rId17"/>
    <p:sldId id="303" r:id="rId18"/>
    <p:sldId id="299" r:id="rId19"/>
    <p:sldId id="300" r:id="rId20"/>
    <p:sldId id="304" r:id="rId21"/>
    <p:sldId id="305" r:id="rId22"/>
    <p:sldId id="306" r:id="rId23"/>
    <p:sldId id="275" r:id="rId24"/>
    <p:sldId id="276" r:id="rId25"/>
    <p:sldId id="27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779CC93D-E52E-4D84-901B-11D7331DD495}">
          <p14:sldIdLst>
            <p14:sldId id="259"/>
          </p14:sldIdLst>
        </p14:section>
        <p14:section name="Overview and Objectives" id="{ABA716BF-3A5C-4ADB-94C9-CFEF84EBA240}">
          <p14:sldIdLst>
            <p14:sldId id="261"/>
            <p14:sldId id="281"/>
            <p14:sldId id="282"/>
            <p14:sldId id="283"/>
            <p14:sldId id="284"/>
            <p14:sldId id="262"/>
            <p14:sldId id="287"/>
          </p14:sldIdLst>
        </p14:section>
        <p14:section name="Topic 1" id="{6D9936A3-3945-4757-BC8B-B5C252D8E036}">
          <p14:sldIdLst>
            <p14:sldId id="286"/>
            <p14:sldId id="267"/>
          </p14:sldIdLst>
        </p14:section>
        <p14:section name="Sample Slides for Visuals" id="{BAB3A466-96C9-4230-9978-795378D75699}">
          <p14:sldIdLst>
            <p14:sldId id="268"/>
            <p14:sldId id="269"/>
            <p14:sldId id="270"/>
          </p14:sldIdLst>
        </p14:section>
        <p14:section name="Case Study" id="{8C0305C9-B152-4FBA-A789-FE1976D53990}">
          <p14:sldIdLst>
            <p14:sldId id="272"/>
            <p14:sldId id="274"/>
          </p14:sldIdLst>
        </p14:section>
        <p14:section name="Conclusion and Summary" id="{790CEF5B-569A-4C2F-BED5-750B08C0E5AD}">
          <p14:sldIdLst>
            <p14:sldId id="275"/>
            <p14:sldId id="276"/>
            <p14:sldId id="277"/>
          </p14:sldIdLst>
        </p14:section>
        <p14:section name="Appendix" id="{3F78B471-41DA-46F2-A8E4-97E471896AB3}">
          <p14:sldIdLst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xmlns="" val="1"/>
    </p:ext>
    <p:ext uri="{D31A062A-798A-4329-ABDD-BBA856620510}">
      <p14:defaultImageDpi xmlns:p14="http://schemas.microsoft.com/office/powerpoint/2010/main" xmlns="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74" autoAdjust="0"/>
    <p:restoredTop sz="83977" autoAdjust="0"/>
  </p:normalViewPr>
  <p:slideViewPr>
    <p:cSldViewPr>
      <p:cViewPr>
        <p:scale>
          <a:sx n="69" d="100"/>
          <a:sy n="69" d="100"/>
        </p:scale>
        <p:origin x="-148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FDC75-7F73-4A4A-A77C-09AADF00E0EA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226BF-1F13-42D3-80DC-373E7ADD1E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EF76B-3757-4A0B-AF93-28494465C1DD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93FD4-8F83-4EF7-AC3F-0DC0388986B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a.es/ingles/info/300300.html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b="0" dirty="0" smtClean="0"/>
              <a:t>Right-click on a slide to add sections.</a:t>
            </a:r>
            <a:r>
              <a:rPr lang="en-US" sz="1200" b="0" baseline="0" dirty="0" smtClean="0"/>
              <a:t> Sections can help to organize your slides or facilitate collaboration between multiple authors.</a:t>
            </a:r>
            <a:endParaRPr lang="en-US" sz="1200" b="0" dirty="0" smtClean="0"/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dirty="0" smtClean="0"/>
              <a:t>Use the Notes section for delivery notes or to provide additional details for the audience.</a:t>
            </a:r>
            <a:r>
              <a:rPr lang="en-US" sz="1200" baseline="0" dirty="0" smtClean="0"/>
              <a:t>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 Run a test print to make sure your colors work when printed in pure black and white and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Keep it brief. Make your text as brief as possible to maintain a larger font size.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 smtClean="0"/>
              <a:t>Menebak</a:t>
            </a:r>
            <a:r>
              <a:rPr lang="en-US" b="1" dirty="0" smtClean="0"/>
              <a:t> </a:t>
            </a:r>
            <a:r>
              <a:rPr lang="en-US" b="1" dirty="0" smtClean="0"/>
              <a:t>target </a:t>
            </a:r>
            <a:r>
              <a:rPr lang="en-US" b="1" dirty="0" err="1" smtClean="0"/>
              <a:t>pasar</a:t>
            </a:r>
            <a:endParaRPr lang="en-US" dirty="0" smtClean="0"/>
          </a:p>
          <a:p>
            <a:r>
              <a:rPr lang="en-US" i="1" dirty="0" smtClean="0"/>
              <a:t>Data mining 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pengelompokan</a:t>
            </a:r>
            <a:r>
              <a:rPr lang="en-US" dirty="0" smtClean="0"/>
              <a:t> (</a:t>
            </a:r>
            <a:r>
              <a:rPr lang="en-US" i="1" dirty="0" smtClean="0"/>
              <a:t>clustering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model-model </a:t>
            </a:r>
            <a:r>
              <a:rPr lang="en-US" dirty="0" err="1" smtClean="0"/>
              <a:t>pembeli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pembeli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yang </a:t>
            </a:r>
            <a:r>
              <a:rPr lang="en-US" dirty="0" err="1" smtClean="0"/>
              <a:t>diinginkan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kesukaan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,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, </a:t>
            </a:r>
            <a:r>
              <a:rPr lang="en-US" dirty="0" err="1" smtClean="0"/>
              <a:t>kebiasaan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Melihat</a:t>
            </a:r>
            <a:r>
              <a:rPr lang="en-US" b="1" dirty="0" smtClean="0"/>
              <a:t> </a:t>
            </a:r>
            <a:r>
              <a:rPr lang="en-US" b="1" dirty="0" err="1" smtClean="0"/>
              <a:t>pola</a:t>
            </a:r>
            <a:r>
              <a:rPr lang="en-US" b="1" dirty="0" smtClean="0"/>
              <a:t> </a:t>
            </a:r>
            <a:r>
              <a:rPr lang="en-US" b="1" dirty="0" err="1" smtClean="0"/>
              <a:t>beli</a:t>
            </a:r>
            <a:r>
              <a:rPr lang="en-US" b="1" dirty="0" smtClean="0"/>
              <a:t> </a:t>
            </a:r>
            <a:r>
              <a:rPr lang="en-US" b="1" dirty="0" err="1" smtClean="0"/>
              <a:t>pemakai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</a:t>
            </a:r>
            <a:r>
              <a:rPr lang="en-US" b="1" dirty="0" err="1" smtClean="0"/>
              <a:t>ke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endParaRPr lang="en-US" dirty="0" smtClean="0"/>
          </a:p>
          <a:p>
            <a:r>
              <a:rPr lang="en-US" i="1" dirty="0" smtClean="0"/>
              <a:t>Data mining</a:t>
            </a:r>
            <a:r>
              <a:rPr lang="en-US" dirty="0" smtClean="0"/>
              <a:t> 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beli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.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menikah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dia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memutuskan</a:t>
            </a:r>
            <a:r>
              <a:rPr lang="en-US" dirty="0" smtClean="0"/>
              <a:t> </a:t>
            </a:r>
            <a:r>
              <a:rPr lang="en-US" dirty="0" err="1" smtClean="0"/>
              <a:t>pindah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 </a:t>
            </a:r>
            <a:r>
              <a:rPr lang="en-US" i="1" dirty="0" smtClean="0"/>
              <a:t>single account</a:t>
            </a:r>
            <a:r>
              <a:rPr lang="en-US" dirty="0" smtClean="0"/>
              <a:t> </a:t>
            </a:r>
            <a:r>
              <a:rPr lang="en-US" dirty="0" err="1" smtClean="0"/>
              <a:t>ke</a:t>
            </a:r>
            <a:r>
              <a:rPr lang="en-US" dirty="0" smtClean="0"/>
              <a:t> </a:t>
            </a:r>
            <a:r>
              <a:rPr lang="en-US" i="1" dirty="0" smtClean="0"/>
              <a:t>joint account </a:t>
            </a:r>
            <a:r>
              <a:rPr lang="en-US" dirty="0" smtClean="0"/>
              <a:t>(</a:t>
            </a:r>
            <a:r>
              <a:rPr lang="en-US" dirty="0" err="1" smtClean="0"/>
              <a:t>rekening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beli-nya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dia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bujangan</a:t>
            </a:r>
            <a:r>
              <a:rPr lang="en-US" dirty="0" smtClean="0"/>
              <a:t>.</a:t>
            </a:r>
          </a:p>
          <a:p>
            <a:r>
              <a:rPr lang="en-US" b="1" i="1" dirty="0" smtClean="0"/>
              <a:t>Cross-Market Analysis</a:t>
            </a:r>
            <a:endParaRPr lang="en-US" dirty="0" smtClean="0"/>
          </a:p>
          <a:p>
            <a:r>
              <a:rPr lang="en-US" dirty="0" smtClean="0"/>
              <a:t>Kita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memanfaatkan</a:t>
            </a:r>
            <a:r>
              <a:rPr lang="en-US" dirty="0" smtClean="0"/>
              <a:t> </a:t>
            </a:r>
            <a:r>
              <a:rPr lang="en-US" i="1" dirty="0" smtClean="0"/>
              <a:t>data mining 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sajikan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Cari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Coca Cola </a:t>
            </a:r>
            <a:r>
              <a:rPr lang="en-US" dirty="0" err="1" smtClean="0"/>
              <a:t>sedemikian</a:t>
            </a:r>
            <a:r>
              <a:rPr lang="en-US" dirty="0" smtClean="0"/>
              <a:t> </a:t>
            </a:r>
            <a:r>
              <a:rPr lang="en-US" dirty="0" err="1" smtClean="0"/>
              <a:t>rupa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sajakah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sediakan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Coca Cola?</a:t>
            </a:r>
          </a:p>
          <a:p>
            <a:r>
              <a:rPr lang="en-US" dirty="0" err="1" smtClean="0"/>
              <a:t>Cari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IndoMie</a:t>
            </a:r>
            <a:r>
              <a:rPr lang="en-US" dirty="0" smtClean="0"/>
              <a:t> </a:t>
            </a:r>
            <a:r>
              <a:rPr lang="en-US" dirty="0" err="1" smtClean="0"/>
              <a:t>sedemikian</a:t>
            </a:r>
            <a:r>
              <a:rPr lang="en-US" dirty="0" smtClean="0"/>
              <a:t> </a:t>
            </a:r>
            <a:r>
              <a:rPr lang="en-US" dirty="0" err="1" smtClean="0"/>
              <a:t>rupa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yang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dibeli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pembeli</a:t>
            </a:r>
            <a:r>
              <a:rPr lang="en-US" dirty="0" smtClean="0"/>
              <a:t> </a:t>
            </a:r>
            <a:r>
              <a:rPr lang="en-US" dirty="0" err="1" smtClean="0"/>
              <a:t>IndoMie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r>
              <a:rPr lang="en-US" dirty="0" smtClean="0"/>
              <a:t> </a:t>
            </a:r>
            <a:r>
              <a:rPr lang="en-US" dirty="0" err="1" smtClean="0"/>
              <a:t>IndoMie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Cari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endParaRPr lang="en-US" dirty="0" smtClean="0"/>
          </a:p>
          <a:p>
            <a:r>
              <a:rPr lang="en-US" b="1" dirty="0" err="1" smtClean="0"/>
              <a:t>Profil</a:t>
            </a:r>
            <a:r>
              <a:rPr lang="en-US" b="1" dirty="0" smtClean="0"/>
              <a:t> Customer</a:t>
            </a:r>
            <a:endParaRPr lang="en-US" dirty="0" smtClean="0"/>
          </a:p>
          <a:p>
            <a:r>
              <a:rPr lang="en-US" i="1" dirty="0" smtClean="0"/>
              <a:t>Data mining 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profil</a:t>
            </a:r>
            <a:r>
              <a:rPr lang="en-US" dirty="0" smtClean="0"/>
              <a:t> </a:t>
            </a:r>
            <a:r>
              <a:rPr lang="en-US" i="1" dirty="0" smtClean="0"/>
              <a:t>customer</a:t>
            </a:r>
            <a:r>
              <a:rPr lang="en-US" dirty="0" smtClean="0"/>
              <a:t>/</a:t>
            </a:r>
            <a:r>
              <a:rPr lang="en-US" dirty="0" err="1" smtClean="0"/>
              <a:t>pembeli</a:t>
            </a:r>
            <a:r>
              <a:rPr lang="en-US" dirty="0" smtClean="0"/>
              <a:t>/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 </a:t>
            </a:r>
            <a:r>
              <a:rPr lang="en-US" i="1" dirty="0" smtClean="0"/>
              <a:t>customer 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Identifikasi</a:t>
            </a:r>
            <a:r>
              <a:rPr lang="en-US" b="1" dirty="0" smtClean="0"/>
              <a:t> </a:t>
            </a:r>
            <a:r>
              <a:rPr lang="en-US" b="1" dirty="0" err="1" smtClean="0"/>
              <a:t>Kebutuhan</a:t>
            </a:r>
            <a:r>
              <a:rPr lang="en-US" b="1" dirty="0" smtClean="0"/>
              <a:t> </a:t>
            </a:r>
            <a:r>
              <a:rPr lang="en-US" b="1" i="1" dirty="0" smtClean="0"/>
              <a:t>Customer</a:t>
            </a:r>
            <a:endParaRPr lang="en-US" dirty="0" smtClean="0"/>
          </a:p>
          <a:p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mengidentifikasi</a:t>
            </a:r>
            <a:r>
              <a:rPr lang="en-US" dirty="0" smtClean="0"/>
              <a:t> </a:t>
            </a:r>
            <a:r>
              <a:rPr lang="en-US" dirty="0" err="1" smtClean="0"/>
              <a:t>produk-produk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yang </a:t>
            </a:r>
            <a:r>
              <a:rPr lang="en-US" dirty="0" err="1" smtClean="0"/>
              <a:t>terbaik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 </a:t>
            </a:r>
            <a:r>
              <a:rPr lang="en-US" i="1" dirty="0" smtClean="0"/>
              <a:t>customer</a:t>
            </a:r>
            <a:r>
              <a:rPr lang="en-US" dirty="0" smtClean="0"/>
              <a:t> 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yang </a:t>
            </a:r>
            <a:r>
              <a:rPr lang="en-US" dirty="0" err="1" smtClean="0"/>
              <a:t>kira-kira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menarik</a:t>
            </a:r>
            <a:r>
              <a:rPr lang="en-US" dirty="0" smtClean="0"/>
              <a:t> </a:t>
            </a:r>
            <a:r>
              <a:rPr lang="en-US" i="1" dirty="0" smtClean="0"/>
              <a:t>customer 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bergabung</a:t>
            </a:r>
            <a:r>
              <a:rPr lang="en-US" dirty="0" smtClean="0"/>
              <a:t>/</a:t>
            </a:r>
            <a:r>
              <a:rPr lang="en-US" dirty="0" err="1" smtClean="0"/>
              <a:t>membeli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Menilai</a:t>
            </a:r>
            <a:r>
              <a:rPr lang="en-US" b="1" dirty="0" smtClean="0"/>
              <a:t> </a:t>
            </a:r>
            <a:r>
              <a:rPr lang="en-US" b="1" dirty="0" err="1" smtClean="0"/>
              <a:t>Loyalitas</a:t>
            </a:r>
            <a:r>
              <a:rPr lang="en-US" b="1" dirty="0" smtClean="0"/>
              <a:t> </a:t>
            </a:r>
            <a:r>
              <a:rPr lang="en-US" b="1" i="1" dirty="0" smtClean="0"/>
              <a:t>Customer</a:t>
            </a:r>
            <a:endParaRPr lang="en-US" dirty="0" smtClean="0"/>
          </a:p>
          <a:p>
            <a:r>
              <a:rPr lang="en-US" dirty="0" smtClean="0"/>
              <a:t>VISA International </a:t>
            </a:r>
            <a:r>
              <a:rPr lang="en-US" dirty="0" err="1" smtClean="0"/>
              <a:t>Spanyol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 </a:t>
            </a:r>
            <a:r>
              <a:rPr lang="en-US" i="1" dirty="0" smtClean="0"/>
              <a:t>data mining 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kesuksesan</a:t>
            </a:r>
            <a:r>
              <a:rPr lang="en-US" dirty="0" smtClean="0"/>
              <a:t> program-program </a:t>
            </a:r>
            <a:r>
              <a:rPr lang="en-US" i="1" dirty="0" smtClean="0"/>
              <a:t>customer loyalty </a:t>
            </a:r>
            <a:r>
              <a:rPr lang="en-US" dirty="0" err="1" smtClean="0"/>
              <a:t>mereka</a:t>
            </a:r>
            <a:r>
              <a:rPr lang="en-US" dirty="0" smtClean="0"/>
              <a:t>.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lihat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 </a:t>
            </a:r>
            <a:r>
              <a:rPr lang="en-US" u="sng" dirty="0" smtClean="0">
                <a:hlinkClick r:id="rId3"/>
              </a:rPr>
              <a:t>www.visa.es/ingles/info/300300.html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WEKA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(Waikato Environment for Knowledge Analysis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sebuah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menggunakan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algoritma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machine learning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melakukan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proses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mining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sejumlah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fitur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unggulan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WEKA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dioptimalkan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guna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memudahkan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penggalian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pada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basis data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tersedia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satunya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fitur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regression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yaitu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sebuah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proses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memperkirakan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berdasarkan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sudah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terbentuk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tersebut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berfungsi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sebagai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model data.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Fitur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lainnya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clustering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bertujuan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mengelompokkan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tersedia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Dari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proses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clustering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didapatkan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tertentu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berdasarkan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hubungan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antara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data-data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tersebut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WEKA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menampilkan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hasil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mining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gambar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sehingga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mudah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dipahami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Selain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 interface/user experience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aplikasi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sederhana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sehingga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gampang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digunakan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Rapid Miner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satu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melakukan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mining.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kamu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melakukan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mining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yaitu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menganalisis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teks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mengekstrak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mengombinasikannya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metode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statistika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database,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kecerdasan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buatan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Selain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Rapid Miner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juga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dimanfaatkan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memahami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deep learning,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machine learning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analisis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prediktif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bisa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diaplikasikan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kepentingan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bisnis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komersial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pelatihan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pendidikan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riset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sebagainya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Prosedur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mining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dilakukan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oleh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Rapid Miner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ETL (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extraction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transformation, loading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preprocessing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visualization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modelling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evaluation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Proses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digambarkan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XML,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dibuat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GUI (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graphic user interface),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menggunakan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bahasa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pemograman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Java.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Rattle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juga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berguna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keperluan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mining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Aplikasi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mengandalkan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kekuatan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Statistical Software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Bahkan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Rattle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digunakan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sebagai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sarana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mempelajari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bahasa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pemograman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Keunggulan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Rattle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melakukan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analisis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membuat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model.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sejumlah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fitur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terdapat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pada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Rattle.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file inputs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misalnya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bisa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CSV, TXT, Excel, ARFF, ODBC, R Dataset, Corpus,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Scripts.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clustering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pengelompokkan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tersedia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KMeans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Clara, Hierarchical,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BiCluster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Supaya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hasilnya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mudah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dipahami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Rattle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menggunakan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charts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 plot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histogram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dendrograms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cumulative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sebagainya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Orange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sangat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ideal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melakukan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machine learning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mining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Keunggulannya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menampilkan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visualisasi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bagus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menggunakan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bahasa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pemograman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Python.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Tiap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komponen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pada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Orange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disebut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widgets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Fungsi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utama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ditawarkan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widgets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antara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lain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menampilkan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tabel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memilih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fitur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membaca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menampilkan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elemen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sebagainya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Orange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aplikasi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interaktif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menarik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Cara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mengoperasikannya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pun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cukup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mudah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KNIME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platform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integrasi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terbaik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kebutuhan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laporan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analisis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Pada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umumnya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KNIME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digunakan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keperluan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riset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farmasi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Aplikasi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menampilkan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analisis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pelanggan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analisis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finansial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sejumlah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fitur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menarik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KNIME,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antara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lain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quick deployment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scaling efficiency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Bagi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pengguna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KNIME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menjadi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pilihan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terbaik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karena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mudah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digunakan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pengoperasiannya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butuh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waktu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singkat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Summarize presentation content by restating the important points from the lessons.</a:t>
            </a:r>
          </a:p>
          <a:p>
            <a:r>
              <a:rPr lang="en-US" dirty="0" smtClean="0"/>
              <a:t>What do you want the audience to remember when they leave your presentation?</a:t>
            </a:r>
          </a:p>
          <a:p>
            <a:endParaRPr lang="en-US" dirty="0" smtClean="0"/>
          </a:p>
          <a:p>
            <a:r>
              <a:rPr lang="en-US" dirty="0" smtClean="0"/>
              <a:t>Save your presentation to a video for easy distribution (To create a video, click the File tab, and then click Share.  Under File Types, click Create a Video.)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</a:t>
            </a:r>
            <a:r>
              <a:rPr lang="en-US" b="1" dirty="0" smtClean="0"/>
              <a:t>Engineering Excellence</a:t>
            </a:r>
            <a:endParaRPr lang="en-US" dirty="0" smtClean="0"/>
          </a:p>
        </p:txBody>
      </p:sp>
      <p:sp>
        <p:nvSpPr>
          <p:cNvPr id="40963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Confidential</a:t>
            </a:r>
          </a:p>
        </p:txBody>
      </p:sp>
      <p:sp>
        <p:nvSpPr>
          <p:cNvPr id="40964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EDE57-F8FE-4B43-B511-2E9F76624F74}" type="slidenum">
              <a:rPr lang="en-US" smtClean="0"/>
              <a:pPr/>
              <a:t>24</a:t>
            </a:fld>
            <a:endParaRPr lang="en-US" dirty="0" smtClean="0"/>
          </a:p>
        </p:txBody>
      </p:sp>
      <p:sp>
        <p:nvSpPr>
          <p:cNvPr id="409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7288" y="449263"/>
            <a:ext cx="4541837" cy="3408362"/>
          </a:xfrm>
          <a:ln/>
        </p:spPr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9472"/>
            <a:ext cx="6261652" cy="4593861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Metode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Mining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Classification. Classification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metode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yang paling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umum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pada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mining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Persoalan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bisnis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sperti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Churn Analysis,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Risk Management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biasanya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melibatkan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metode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Classification. ...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Clustering.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Association.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Regression.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Forecasting.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Sequence Analysis.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</a:t>
            </a:r>
            <a:r>
              <a:rPr lang="en-US" b="1" dirty="0" smtClean="0"/>
              <a:t>Engineering Excellence</a:t>
            </a:r>
            <a:endParaRPr lang="en-US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Confidential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en-US" smtClean="0"/>
              <a:pPr/>
              <a:t>25</a:t>
            </a:fld>
            <a:endParaRPr lang="en-US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b="0" dirty="0" smtClean="0"/>
              <a:t>Right-click on a slide to add sections.</a:t>
            </a:r>
            <a:r>
              <a:rPr lang="en-US" sz="1200" b="0" baseline="0" dirty="0" smtClean="0"/>
              <a:t> Sections can help to organize your slides or facilitate collaboration between multiple authors.</a:t>
            </a:r>
            <a:endParaRPr lang="en-US" sz="1200" b="0" dirty="0" smtClean="0"/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dirty="0" smtClean="0"/>
              <a:t>Use the Notes section for delivery notes or to provide additional details for the audience.</a:t>
            </a:r>
            <a:r>
              <a:rPr lang="en-US" sz="1200" baseline="0" dirty="0" smtClean="0"/>
              <a:t>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 Run a test print to make sure your colors work when printed in pure black and white and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b="0" dirty="0" smtClean="0"/>
              <a:t>Right-click on a slide to add sections.</a:t>
            </a:r>
            <a:r>
              <a:rPr lang="en-US" sz="1200" b="0" baseline="0" dirty="0" smtClean="0"/>
              <a:t> Sections can help to organize your slides or facilitate collaboration between multiple authors.</a:t>
            </a:r>
            <a:endParaRPr lang="en-US" sz="1200" b="0" dirty="0" smtClean="0"/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dirty="0" smtClean="0"/>
              <a:t>Use the Notes section for delivery notes or to provide additional details for the audience.</a:t>
            </a:r>
            <a:r>
              <a:rPr lang="en-US" sz="1200" baseline="0" dirty="0" smtClean="0"/>
              <a:t>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 Run a test print to make sure your colors work when printed in pure black and white and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b="0" dirty="0" smtClean="0"/>
              <a:t>Right-click on a slide to add sections.</a:t>
            </a:r>
            <a:r>
              <a:rPr lang="en-US" sz="1200" b="0" baseline="0" dirty="0" smtClean="0"/>
              <a:t> Sections can help to organize your slides or facilitate collaboration between multiple authors.</a:t>
            </a:r>
            <a:endParaRPr lang="en-US" sz="1200" b="0" dirty="0" smtClean="0"/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dirty="0" smtClean="0"/>
              <a:t>Use the Notes section for delivery notes or to provide additional details for the audience.</a:t>
            </a:r>
            <a:r>
              <a:rPr lang="en-US" sz="1200" baseline="0" dirty="0" smtClean="0"/>
              <a:t>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 Run a test print to make sure your colors work when printed in pure black and white and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b="0" dirty="0" smtClean="0"/>
              <a:t>Right-click on a slide to add sections.</a:t>
            </a:r>
            <a:r>
              <a:rPr lang="en-US" sz="1200" b="0" baseline="0" dirty="0" smtClean="0"/>
              <a:t> Sections can help to organize your slides or facilitate collaboration between multiple authors.</a:t>
            </a:r>
            <a:endParaRPr lang="en-US" sz="1200" b="0" dirty="0" smtClean="0"/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dirty="0" smtClean="0"/>
              <a:t>Use the Notes section for delivery notes or to provide additional details for the audience.</a:t>
            </a:r>
            <a:r>
              <a:rPr lang="en-US" sz="1200" baseline="0" dirty="0" smtClean="0"/>
              <a:t>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 Run a test print to make sure your colors work when printed in pure black and white and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b="0" dirty="0" smtClean="0"/>
              <a:t>Right-click on a slide to add sections.</a:t>
            </a:r>
            <a:r>
              <a:rPr lang="en-US" sz="1200" b="0" baseline="0" dirty="0" smtClean="0"/>
              <a:t> Sections can help to organize your slides or facilitate collaboration between multiple authors.</a:t>
            </a:r>
            <a:endParaRPr lang="en-US" sz="1200" b="0" dirty="0" smtClean="0"/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dirty="0" smtClean="0"/>
              <a:t>Use the Notes section for delivery notes or to provide additional details for the audience.</a:t>
            </a:r>
            <a:r>
              <a:rPr lang="en-US" sz="1200" baseline="0" dirty="0" smtClean="0"/>
              <a:t>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 Run a test print to make sure your colors work when printed in pure black and white and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b="0" dirty="0" smtClean="0"/>
              <a:t>Right-click on a slide to add sections.</a:t>
            </a:r>
            <a:r>
              <a:rPr lang="en-US" sz="1200" b="0" baseline="0" dirty="0" smtClean="0"/>
              <a:t> Sections can help to organize your slides or facilitate collaboration between multiple authors.</a:t>
            </a:r>
            <a:endParaRPr lang="en-US" sz="1200" b="0" dirty="0" smtClean="0"/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dirty="0" smtClean="0"/>
              <a:t>Use the Notes section for delivery notes or to provide additional details for the audience.</a:t>
            </a:r>
            <a:r>
              <a:rPr lang="en-US" sz="1200" baseline="0" dirty="0" smtClean="0"/>
              <a:t>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 Run a test print to make sure your colors work when printed in pure black and white and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slides using transitions.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>
              <a:defRPr lang="en-US" dirty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rPr lang="en-US" smtClean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en-US" sz="4400" kern="120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7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lints.com/id/lowongan/aplikasi-data-minin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0" y="0"/>
            <a:ext cx="5608720" cy="857256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LITERASI DATA MINING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534561"/>
            <a:ext cx="63285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accent6">
                    <a:lumMod val="75000"/>
                  </a:schemeClr>
                </a:solidFill>
              </a:rPr>
              <a:t>DISKUSI PANEL</a:t>
            </a:r>
            <a:endParaRPr lang="en-US" sz="8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image1.png"/>
          <p:cNvPicPr/>
          <p:nvPr/>
        </p:nvPicPr>
        <p:blipFill>
          <a:blip r:embed="rId6">
            <a:lum/>
          </a:blip>
          <a:srcRect/>
          <a:stretch>
            <a:fillRect/>
          </a:stretch>
        </p:blipFill>
        <p:spPr>
          <a:xfrm>
            <a:off x="7429488" y="0"/>
            <a:ext cx="1714512" cy="1785950"/>
          </a:xfrm>
          <a:prstGeom prst="rect">
            <a:avLst/>
          </a:prstGeom>
          <a:ln/>
        </p:spPr>
      </p:pic>
      <p:pic>
        <p:nvPicPr>
          <p:cNvPr id="7" name="Picture 6" descr="sakaintek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3802" y="5482814"/>
            <a:ext cx="1500198" cy="137518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4143372" y="1928802"/>
            <a:ext cx="4772528" cy="99060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>
                <a:latin typeface="+mn-lt"/>
              </a:rPr>
              <a:t>AKHMAD ARIS TANTOWI,S</a:t>
            </a:r>
            <a:r>
              <a:rPr lang="pt-BR" sz="2400" dirty="0" smtClean="0">
                <a:latin typeface="+mn-lt"/>
              </a:rPr>
              <a:t>.KOM,M.Ti</a:t>
            </a:r>
            <a:endParaRPr lang="en-US" sz="2400" dirty="0" smtClean="0">
              <a:latin typeface="+mn-lt"/>
            </a:endParaRPr>
          </a:p>
          <a:p>
            <a:r>
              <a:rPr lang="en-US" sz="2400" dirty="0" err="1" smtClean="0">
                <a:latin typeface="+mn-lt"/>
              </a:rPr>
              <a:t>Prodi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Informatika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Unindra</a:t>
            </a:r>
            <a:r>
              <a:rPr lang="en-US" sz="2400" dirty="0" smtClean="0">
                <a:latin typeface="+mn-lt"/>
              </a:rPr>
              <a:t> Jakarta</a:t>
            </a:r>
          </a:p>
          <a:p>
            <a:r>
              <a:rPr lang="en-US" sz="2400" dirty="0" err="1" smtClean="0">
                <a:latin typeface="+mn-lt"/>
              </a:rPr>
              <a:t>Oktober</a:t>
            </a:r>
            <a:r>
              <a:rPr lang="en-US" sz="2400" dirty="0" smtClean="0">
                <a:latin typeface="+mn-lt"/>
              </a:rPr>
              <a:t>, 2020</a:t>
            </a:r>
            <a:endParaRPr lang="en-US" sz="24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4744" y="642918"/>
            <a:ext cx="1804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SECARA RINGKAS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28794" y="285728"/>
            <a:ext cx="6784614" cy="923330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</a:rPr>
              <a:t>Penerapan</a:t>
            </a:r>
            <a:r>
              <a:rPr lang="en-US" sz="5400" dirty="0" smtClean="0">
                <a:solidFill>
                  <a:schemeClr val="bg1"/>
                </a:solidFill>
              </a:rPr>
              <a:t> Data Mining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1538" y="1428737"/>
            <a:ext cx="7609295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s-ES" sz="2800" dirty="0" smtClean="0"/>
              <a:t>1.   </a:t>
            </a:r>
            <a:r>
              <a:rPr lang="es-ES" sz="2800" dirty="0" err="1" smtClean="0"/>
              <a:t>Analisa</a:t>
            </a:r>
            <a:r>
              <a:rPr lang="es-ES" sz="2800" dirty="0" smtClean="0"/>
              <a:t> pasar dan </a:t>
            </a:r>
            <a:r>
              <a:rPr lang="es-ES" sz="2800" dirty="0" err="1" smtClean="0"/>
              <a:t>manajemen</a:t>
            </a:r>
            <a:endParaRPr lang="es-ES" sz="2800" dirty="0" smtClean="0"/>
          </a:p>
          <a:p>
            <a:pPr marL="342900" indent="-342900"/>
            <a:r>
              <a:rPr lang="fi-FI" sz="2800" dirty="0" smtClean="0"/>
              <a:t>2.   Analisa Perusahaan dan Manajemen resiko</a:t>
            </a:r>
          </a:p>
          <a:p>
            <a:pPr marL="342900" indent="-342900"/>
            <a:r>
              <a:rPr lang="en-US" sz="2800" dirty="0" smtClean="0"/>
              <a:t>3.   Telekomunikasi</a:t>
            </a:r>
          </a:p>
          <a:p>
            <a:pPr marL="342900" indent="-342900">
              <a:buAutoNum type="arabicPeriod" startAt="4"/>
            </a:pPr>
            <a:r>
              <a:rPr lang="en-US" sz="2800" dirty="0" smtClean="0"/>
              <a:t>   </a:t>
            </a:r>
            <a:r>
              <a:rPr lang="en-US" sz="2800" dirty="0" err="1" smtClean="0"/>
              <a:t>Keuangan</a:t>
            </a:r>
            <a:endParaRPr lang="en-US" sz="2800" dirty="0" smtClean="0"/>
          </a:p>
          <a:p>
            <a:pPr marL="342900" indent="-342900">
              <a:buAutoNum type="arabicPeriod" startAt="4"/>
            </a:pPr>
            <a:r>
              <a:rPr lang="en-US" sz="2800" dirty="0" smtClean="0"/>
              <a:t>   </a:t>
            </a:r>
            <a:r>
              <a:rPr lang="en-US" sz="2800" dirty="0" err="1" smtClean="0"/>
              <a:t>Asuransi</a:t>
            </a:r>
            <a:endParaRPr lang="en-US" sz="2800" dirty="0" smtClean="0"/>
          </a:p>
          <a:p>
            <a:pPr marL="342900" indent="-342900">
              <a:buAutoNum type="arabicPeriod" startAt="4"/>
            </a:pPr>
            <a:r>
              <a:rPr lang="en-US" sz="2800" dirty="0" smtClean="0"/>
              <a:t>   </a:t>
            </a:r>
            <a:r>
              <a:rPr lang="en-US" sz="2800" dirty="0" err="1" smtClean="0"/>
              <a:t>Pendidikan</a:t>
            </a:r>
            <a:endParaRPr lang="en-US" sz="2800" dirty="0" smtClean="0"/>
          </a:p>
          <a:p>
            <a:pPr marL="342900" indent="-342900">
              <a:buAutoNum type="arabicPeriod" startAt="4"/>
            </a:pPr>
            <a:r>
              <a:rPr lang="en-US" sz="2800" dirty="0" smtClean="0"/>
              <a:t>   </a:t>
            </a:r>
            <a:r>
              <a:rPr lang="en-US" sz="2800" dirty="0" err="1" smtClean="0"/>
              <a:t>Kesehatan</a:t>
            </a:r>
            <a:endParaRPr lang="en-US" sz="2800" dirty="0" smtClean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es-ES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Analisa</a:t>
            </a:r>
            <a:r>
              <a:rPr lang="es-E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pasar dan </a:t>
            </a:r>
            <a:r>
              <a:rPr lang="es-ES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manajemen</a:t>
            </a:r>
            <a:r>
              <a:rPr lang="es-E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s-E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571612"/>
            <a:ext cx="8429652" cy="3797297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 smtClean="0"/>
              <a:t>Menebak</a:t>
            </a:r>
            <a:r>
              <a:rPr lang="en-US" b="1" dirty="0" smtClean="0"/>
              <a:t> </a:t>
            </a:r>
            <a:r>
              <a:rPr lang="en-US" b="1" dirty="0" smtClean="0"/>
              <a:t>target </a:t>
            </a:r>
            <a:r>
              <a:rPr lang="en-US" b="1" dirty="0" err="1" smtClean="0"/>
              <a:t>pasar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b="1" dirty="0" err="1" smtClean="0"/>
              <a:t>Melihat</a:t>
            </a:r>
            <a:r>
              <a:rPr lang="en-US" b="1" dirty="0" smtClean="0"/>
              <a:t> </a:t>
            </a:r>
            <a:r>
              <a:rPr lang="en-US" b="1" dirty="0" err="1" smtClean="0"/>
              <a:t>pola</a:t>
            </a:r>
            <a:r>
              <a:rPr lang="en-US" b="1" dirty="0" smtClean="0"/>
              <a:t> </a:t>
            </a:r>
            <a:r>
              <a:rPr lang="en-US" b="1" dirty="0" err="1" smtClean="0"/>
              <a:t>beli</a:t>
            </a:r>
            <a:r>
              <a:rPr lang="en-US" b="1" dirty="0" smtClean="0"/>
              <a:t> </a:t>
            </a:r>
            <a:r>
              <a:rPr lang="en-US" b="1" dirty="0" err="1" smtClean="0"/>
              <a:t>pemakai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</a:t>
            </a:r>
            <a:r>
              <a:rPr lang="en-US" b="1" dirty="0" err="1" smtClean="0"/>
              <a:t>ke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b="1" i="1" dirty="0" smtClean="0"/>
              <a:t>Cross-Market Analysis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b="1" dirty="0" err="1" smtClean="0"/>
              <a:t>Profil</a:t>
            </a:r>
            <a:r>
              <a:rPr lang="en-US" b="1" dirty="0" smtClean="0"/>
              <a:t> Customer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b="1" dirty="0" err="1" smtClean="0"/>
              <a:t>Identifikasi</a:t>
            </a:r>
            <a:r>
              <a:rPr lang="en-US" b="1" dirty="0" smtClean="0"/>
              <a:t> </a:t>
            </a:r>
            <a:r>
              <a:rPr lang="en-US" b="1" dirty="0" err="1" smtClean="0"/>
              <a:t>Kebutuhan</a:t>
            </a:r>
            <a:r>
              <a:rPr lang="en-US" b="1" dirty="0" smtClean="0"/>
              <a:t> </a:t>
            </a:r>
            <a:r>
              <a:rPr lang="en-US" b="1" i="1" dirty="0" smtClean="0"/>
              <a:t>Customer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b="1" dirty="0" err="1" smtClean="0"/>
              <a:t>Menilai</a:t>
            </a:r>
            <a:r>
              <a:rPr lang="en-US" b="1" dirty="0" smtClean="0"/>
              <a:t> </a:t>
            </a:r>
            <a:r>
              <a:rPr lang="en-US" b="1" dirty="0" err="1" smtClean="0"/>
              <a:t>Loyalitas</a:t>
            </a:r>
            <a:r>
              <a:rPr lang="en-US" b="1" dirty="0" smtClean="0"/>
              <a:t> </a:t>
            </a:r>
            <a:r>
              <a:rPr lang="en-US" b="1" i="1" dirty="0" smtClean="0"/>
              <a:t>Customer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69632"/>
            <a:ext cx="8077200" cy="944790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fi-FI" sz="3100" dirty="0" smtClean="0"/>
              <a:t/>
            </a:r>
            <a:br>
              <a:rPr lang="fi-FI" sz="3100" dirty="0" smtClean="0"/>
            </a:br>
            <a:r>
              <a:rPr lang="fi-FI" sz="3100" dirty="0" smtClean="0">
                <a:solidFill>
                  <a:schemeClr val="bg1"/>
                </a:solidFill>
              </a:rPr>
              <a:t>Analisa Perusahaan dan Manajemen resiko</a:t>
            </a:r>
            <a:r>
              <a:rPr lang="fi-FI" dirty="0" smtClean="0"/>
              <a:t/>
            </a:r>
            <a:br>
              <a:rPr lang="fi-FI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dianalasis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penggalian</a:t>
            </a:r>
            <a:r>
              <a:rPr lang="en-US" dirty="0" smtClean="0"/>
              <a:t> data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hasilnya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yang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smtClean="0">
                <a:solidFill>
                  <a:schemeClr val="bg1"/>
                </a:solidFill>
              </a:rPr>
              <a:t> Telekomunikasi</a:t>
            </a:r>
            <a:r>
              <a:rPr smtClean="0"/>
              <a:t/>
            </a:r>
            <a:br>
              <a:rPr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kepadatan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penelepon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jam </a:t>
            </a:r>
            <a:r>
              <a:rPr lang="en-US" dirty="0" err="1" smtClean="0"/>
              <a:t>tertentu</a:t>
            </a:r>
            <a:r>
              <a:rPr lang="en-US" dirty="0" smtClean="0"/>
              <a:t> (jam </a:t>
            </a:r>
            <a:r>
              <a:rPr lang="en-US" dirty="0" err="1" smtClean="0"/>
              <a:t>sibuk</a:t>
            </a:r>
            <a:r>
              <a:rPr lang="en-US" dirty="0" smtClean="0"/>
              <a:t>) </a:t>
            </a:r>
            <a:r>
              <a:rPr lang="en-US" dirty="0" err="1" smtClean="0"/>
              <a:t>sehingga</a:t>
            </a:r>
            <a:r>
              <a:rPr lang="en-US" dirty="0" smtClean="0"/>
              <a:t> operator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kapan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berapa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   lama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dihabiskan</a:t>
            </a:r>
            <a:r>
              <a:rPr lang="en-US" dirty="0" smtClean="0"/>
              <a:t>. </a:t>
            </a:r>
          </a:p>
          <a:p>
            <a:pPr>
              <a:buFont typeface="Wingdings" pitchFamily="2" charset="2"/>
              <a:buChar char="ü"/>
            </a:pP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mengembangkannya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smtClean="0"/>
              <a:t> </a:t>
            </a:r>
            <a:r>
              <a:rPr smtClean="0">
                <a:solidFill>
                  <a:srgbClr val="FFFF00"/>
                </a:solidFill>
              </a:rPr>
              <a:t>Keuangan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Fraud detection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fraud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kecurangan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metode-metode</a:t>
            </a:r>
            <a:r>
              <a:rPr lang="en-US" dirty="0" smtClean="0"/>
              <a:t> data mining.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smtClean="0"/>
              <a:t> </a:t>
            </a:r>
            <a:r>
              <a:rPr smtClean="0">
                <a:solidFill>
                  <a:srgbClr val="00B0F0"/>
                </a:solidFill>
              </a:rPr>
              <a:t>Asuransi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    </a:t>
            </a:r>
            <a:r>
              <a:rPr lang="en-US" dirty="0" err="1" smtClean="0"/>
              <a:t>mengumpulkan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data    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klien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   </a:t>
            </a:r>
            <a:r>
              <a:rPr lang="en-US" dirty="0" err="1" smtClean="0"/>
              <a:t>Semua</a:t>
            </a:r>
            <a:r>
              <a:rPr lang="en-US" dirty="0" smtClean="0"/>
              <a:t> data - data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berharga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data </a:t>
            </a:r>
            <a:r>
              <a:rPr lang="en-US" dirty="0" err="1" smtClean="0"/>
              <a:t>pribadi</a:t>
            </a:r>
            <a:r>
              <a:rPr lang="en-US" dirty="0" smtClean="0"/>
              <a:t> (</a:t>
            </a:r>
            <a:r>
              <a:rPr lang="en-US" dirty="0" err="1" smtClean="0"/>
              <a:t>biodata</a:t>
            </a:r>
            <a:r>
              <a:rPr lang="en-US" dirty="0" smtClean="0"/>
              <a:t>),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, </a:t>
            </a:r>
            <a:r>
              <a:rPr lang="en-US" dirty="0" err="1" smtClean="0"/>
              <a:t>kegiatan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lain-lain. 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smtClean="0"/>
              <a:t> </a:t>
            </a:r>
            <a:r>
              <a:rPr smtClean="0">
                <a:solidFill>
                  <a:srgbClr val="FFFF00"/>
                </a:solidFill>
              </a:rPr>
              <a:t>Pendidikan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memprediksi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smtClean="0">
                <a:solidFill>
                  <a:schemeClr val="bg1">
                    <a:lumMod val="95000"/>
                  </a:schemeClr>
                </a:solidFill>
              </a:rPr>
              <a:t>Kesehatan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, </a:t>
            </a:r>
            <a:r>
              <a:rPr lang="en-US" dirty="0" err="1" smtClean="0"/>
              <a:t>contohnya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memprediksi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diabetes, </a:t>
            </a:r>
            <a:r>
              <a:rPr lang="en-US" dirty="0" err="1" smtClean="0"/>
              <a:t>hypertensi</a:t>
            </a:r>
            <a:r>
              <a:rPr lang="en-US" dirty="0" smtClean="0"/>
              <a:t>, </a:t>
            </a:r>
            <a:r>
              <a:rPr lang="en-US" dirty="0" err="1" smtClean="0"/>
              <a:t>dll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smtClean="0">
                <a:solidFill>
                  <a:srgbClr val="002060"/>
                </a:solidFill>
              </a:rPr>
              <a:t>SOFTWARE UNTUK DATA MINING</a:t>
            </a:r>
            <a:br>
              <a:rPr smtClean="0">
                <a:solidFill>
                  <a:srgbClr val="002060"/>
                </a:solidFill>
              </a:rPr>
            </a:br>
            <a:r>
              <a:rPr sz="1200" smtClean="0">
                <a:solidFill>
                  <a:srgbClr val="002060"/>
                </a:solidFill>
              </a:rPr>
              <a:t>souce : </a:t>
            </a:r>
            <a:r>
              <a:rPr lang="en-US" sz="1200" dirty="0" smtClean="0">
                <a:solidFill>
                  <a:srgbClr val="002060"/>
                </a:solidFill>
                <a:hlinkClick r:id="rId3"/>
              </a:rPr>
              <a:t>https://glints.com/id/lowongan/aplikasi-data-mining/#.X37NBsIzbIW</a:t>
            </a:r>
            <a:endParaRPr lang="en-US" sz="1200" dirty="0">
              <a:solidFill>
                <a:srgbClr val="002060"/>
              </a:solidFill>
            </a:endParaRPr>
          </a:p>
        </p:txBody>
      </p:sp>
      <p:pic>
        <p:nvPicPr>
          <p:cNvPr id="4" name="Content Placeholder 3" descr="weka.pn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42976" y="2000240"/>
            <a:ext cx="7314286" cy="4114286"/>
          </a:xfrm>
        </p:spPr>
      </p:pic>
      <p:sp>
        <p:nvSpPr>
          <p:cNvPr id="5" name="TextBox 4"/>
          <p:cNvSpPr txBox="1"/>
          <p:nvPr/>
        </p:nvSpPr>
        <p:spPr>
          <a:xfrm>
            <a:off x="214282" y="1357298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</a:t>
            </a:r>
            <a:r>
              <a:rPr lang="en-US" sz="2400" dirty="0" smtClean="0"/>
              <a:t>1. WEKA</a:t>
            </a:r>
            <a:endParaRPr lang="en-US" sz="24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2700" b="1" smtClean="0"/>
              <a:t>2. Rapid Miner</a:t>
            </a:r>
            <a:r>
              <a:rPr b="1" smtClean="0"/>
              <a:t/>
            </a:r>
            <a:br>
              <a:rPr b="1" smtClean="0"/>
            </a:br>
            <a:endParaRPr lang="en-US" dirty="0"/>
          </a:p>
        </p:txBody>
      </p:sp>
      <p:pic>
        <p:nvPicPr>
          <p:cNvPr id="4" name="Content Placeholder 3" descr="Rapitminer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8662" y="1071546"/>
            <a:ext cx="7315200" cy="4857784"/>
          </a:xfr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png"/>
          <p:cNvPicPr/>
          <p:nvPr/>
        </p:nvPicPr>
        <p:blipFill>
          <a:blip r:embed="rId4">
            <a:lum/>
          </a:blip>
          <a:srcRect/>
          <a:stretch>
            <a:fillRect/>
          </a:stretch>
        </p:blipFill>
        <p:spPr>
          <a:xfrm>
            <a:off x="7429488" y="0"/>
            <a:ext cx="1714512" cy="1785950"/>
          </a:xfrm>
          <a:prstGeom prst="rect">
            <a:avLst/>
          </a:prstGeom>
          <a:ln/>
        </p:spPr>
      </p:pic>
      <p:pic>
        <p:nvPicPr>
          <p:cNvPr id="7" name="Picture 6" descr="sakainte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1136" y="5429240"/>
            <a:ext cx="1632864" cy="14287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00100" y="1500174"/>
            <a:ext cx="664373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/>
              <a:t>Data mining </a:t>
            </a:r>
            <a:r>
              <a:rPr lang="en-US" sz="4000" dirty="0" err="1" smtClean="0"/>
              <a:t>adalah</a:t>
            </a:r>
            <a:r>
              <a:rPr lang="en-US" sz="4000" dirty="0" smtClean="0"/>
              <a:t> </a:t>
            </a:r>
            <a:r>
              <a:rPr lang="en-US" sz="4000" dirty="0" err="1" smtClean="0"/>
              <a:t>suatu</a:t>
            </a:r>
            <a:r>
              <a:rPr lang="en-US" sz="4000" dirty="0" smtClean="0"/>
              <a:t> </a:t>
            </a:r>
            <a:r>
              <a:rPr lang="en-US" sz="4000" dirty="0" err="1" smtClean="0"/>
              <a:t>proses</a:t>
            </a:r>
            <a:r>
              <a:rPr lang="en-US" sz="4000" dirty="0" smtClean="0"/>
              <a:t> </a:t>
            </a:r>
            <a:r>
              <a:rPr lang="en-US" sz="4000" dirty="0" err="1" smtClean="0"/>
              <a:t>penggalian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pengumpulan</a:t>
            </a:r>
            <a:r>
              <a:rPr lang="en-US" sz="4000" dirty="0" smtClean="0"/>
              <a:t> </a:t>
            </a:r>
            <a:r>
              <a:rPr lang="en-US" sz="4000" dirty="0" err="1" smtClean="0"/>
              <a:t>informasi</a:t>
            </a:r>
            <a:r>
              <a:rPr lang="en-US" sz="4000" dirty="0" smtClean="0"/>
              <a:t> </a:t>
            </a:r>
            <a:r>
              <a:rPr lang="en-US" sz="4000" dirty="0" err="1" smtClean="0"/>
              <a:t>penting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suatu</a:t>
            </a:r>
            <a:r>
              <a:rPr lang="en-US" sz="4000" dirty="0" smtClean="0"/>
              <a:t> data yang </a:t>
            </a:r>
            <a:r>
              <a:rPr lang="en-US" sz="4000" dirty="0" err="1" smtClean="0"/>
              <a:t>besar</a:t>
            </a:r>
            <a:r>
              <a:rPr lang="en-US" sz="4000" dirty="0" smtClean="0"/>
              <a:t>..</a:t>
            </a:r>
            <a:endParaRPr lang="en-US" sz="4000" dirty="0"/>
          </a:p>
        </p:txBody>
      </p:sp>
    </p:spTree>
    <p:custDataLst>
      <p:tags r:id="rId1"/>
    </p:custData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400" b="1" smtClean="0"/>
              <a:t>3. Rattle</a:t>
            </a:r>
            <a:br>
              <a:rPr sz="2400" b="1" smtClean="0"/>
            </a:br>
            <a:endParaRPr lang="en-US" sz="2400" dirty="0"/>
          </a:p>
        </p:txBody>
      </p:sp>
      <p:pic>
        <p:nvPicPr>
          <p:cNvPr id="4" name="Content Placeholder 3" descr="rattle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7224" y="1000108"/>
            <a:ext cx="7639756" cy="4297363"/>
          </a:xfr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smtClean="0">
                <a:solidFill>
                  <a:schemeClr val="bg1"/>
                </a:solidFill>
              </a:rPr>
              <a:t>4. Orange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orange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7225" y="1597025"/>
            <a:ext cx="7417454" cy="4297363"/>
          </a:xfr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2700" b="1" smtClean="0"/>
              <a:t>5. KNIME</a:t>
            </a:r>
            <a:r>
              <a:rPr b="1" smtClean="0"/>
              <a:t/>
            </a:r>
            <a:br>
              <a:rPr b="1" smtClean="0"/>
            </a:br>
            <a:endParaRPr lang="en-US" dirty="0"/>
          </a:p>
        </p:txBody>
      </p:sp>
      <p:pic>
        <p:nvPicPr>
          <p:cNvPr id="4" name="Content Placeholder 3" descr="knime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8662" y="857232"/>
            <a:ext cx="7315200" cy="4114800"/>
          </a:xfr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solidFill>
            <a:srgbClr val="00206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Summary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Dari </a:t>
            </a:r>
            <a:r>
              <a:rPr lang="en-US" dirty="0" err="1" smtClean="0"/>
              <a:t>uraian</a:t>
            </a:r>
            <a:r>
              <a:rPr lang="en-US" dirty="0" smtClean="0"/>
              <a:t> </a:t>
            </a:r>
            <a:r>
              <a:rPr lang="en-US" dirty="0" err="1" smtClean="0"/>
              <a:t>ringkas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Data   </a:t>
            </a:r>
          </a:p>
          <a:p>
            <a:pPr>
              <a:buNone/>
            </a:pPr>
            <a:r>
              <a:rPr lang="en-US" dirty="0" smtClean="0"/>
              <a:t>     Mining,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disimpulkan</a:t>
            </a:r>
            <a:r>
              <a:rPr lang="en-US" dirty="0" smtClean="0"/>
              <a:t> </a:t>
            </a:r>
            <a:r>
              <a:rPr lang="en-US" dirty="0" err="1" smtClean="0"/>
              <a:t>sbb</a:t>
            </a:r>
            <a:r>
              <a:rPr lang="en-US" dirty="0" smtClean="0"/>
              <a:t> :</a:t>
            </a:r>
          </a:p>
          <a:p>
            <a:pPr marL="514350" indent="-514350">
              <a:buAutoNum type="arabicPeriod"/>
            </a:pPr>
            <a:r>
              <a:rPr lang="en-US" dirty="0" smtClean="0"/>
              <a:t>Data Mining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penggalian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Dengan</a:t>
            </a:r>
            <a:r>
              <a:rPr lang="en-US" dirty="0" smtClean="0"/>
              <a:t> data mining,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 smtClean="0"/>
              <a:t> data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endParaRPr lang="en-US" dirty="0" smtClean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85786" y="714356"/>
            <a:ext cx="8077200" cy="4714908"/>
          </a:xfrm>
        </p:spPr>
        <p:txBody>
          <a:bodyPr>
            <a:normAutofit fontScale="90000"/>
          </a:bodyPr>
          <a:lstStyle/>
          <a:p>
            <a:r>
              <a:rPr smtClean="0"/>
              <a:t>3. Data Mining dapat digunakan di berbagai bidang sesuai kebutuhan</a:t>
            </a:r>
            <a:br>
              <a:rPr smtClean="0"/>
            </a:br>
            <a:r>
              <a:rPr smtClean="0"/>
              <a:t>4. Data Mining memudahkan kinerja sebuah organisasi/instansi dalam mengolah data</a:t>
            </a:r>
            <a:br>
              <a:rPr smtClean="0"/>
            </a:br>
            <a:r>
              <a:rPr smtClean="0"/>
              <a:t>5. Beberapa jenis software untuk Data Mining telah tersedia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3286124"/>
            <a:ext cx="7358114" cy="175432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Freestyle Script" pitchFamily="66" charset="0"/>
              </a:rPr>
              <a:t>SEKIAN </a:t>
            </a:r>
          </a:p>
          <a:p>
            <a:pPr algn="ctr"/>
            <a:r>
              <a:rPr lang="en-US" sz="5400" dirty="0" smtClean="0">
                <a:solidFill>
                  <a:schemeClr val="bg1"/>
                </a:solidFill>
                <a:latin typeface="Freestyle Script" pitchFamily="66" charset="0"/>
              </a:rPr>
              <a:t> TERIMA KASIH</a:t>
            </a:r>
            <a:endParaRPr lang="en-US" sz="5400" dirty="0">
              <a:solidFill>
                <a:schemeClr val="bg1"/>
              </a:solidFill>
              <a:latin typeface="Freestyle Script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png"/>
          <p:cNvPicPr/>
          <p:nvPr/>
        </p:nvPicPr>
        <p:blipFill>
          <a:blip r:embed="rId4">
            <a:lum/>
          </a:blip>
          <a:srcRect/>
          <a:stretch>
            <a:fillRect/>
          </a:stretch>
        </p:blipFill>
        <p:spPr>
          <a:xfrm>
            <a:off x="7429488" y="0"/>
            <a:ext cx="1714512" cy="1785950"/>
          </a:xfrm>
          <a:prstGeom prst="rect">
            <a:avLst/>
          </a:prstGeom>
          <a:ln/>
        </p:spPr>
      </p:pic>
      <p:pic>
        <p:nvPicPr>
          <p:cNvPr id="7" name="Picture 6" descr="sakainte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72" y="5555630"/>
            <a:ext cx="1428728" cy="130237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5720" y="1857364"/>
            <a:ext cx="77153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 smtClean="0"/>
              <a:t>Proses</a:t>
            </a:r>
            <a:r>
              <a:rPr lang="en-US" sz="4800" dirty="0" smtClean="0"/>
              <a:t> data mining </a:t>
            </a:r>
            <a:r>
              <a:rPr lang="en-US" sz="4800" dirty="0" err="1" smtClean="0"/>
              <a:t>seringkali</a:t>
            </a:r>
            <a:r>
              <a:rPr lang="en-US" sz="4800" dirty="0" smtClean="0"/>
              <a:t> </a:t>
            </a:r>
            <a:r>
              <a:rPr lang="en-US" sz="4800" dirty="0" err="1" smtClean="0"/>
              <a:t>menggunakan</a:t>
            </a:r>
            <a:r>
              <a:rPr lang="en-US" sz="4800" dirty="0" smtClean="0"/>
              <a:t> </a:t>
            </a:r>
            <a:r>
              <a:rPr lang="en-US" sz="4800" dirty="0" err="1" smtClean="0"/>
              <a:t>metode</a:t>
            </a:r>
            <a:r>
              <a:rPr lang="en-US" sz="4800" dirty="0" smtClean="0"/>
              <a:t> </a:t>
            </a:r>
            <a:r>
              <a:rPr lang="en-US" sz="4800" dirty="0" err="1" smtClean="0"/>
              <a:t>statistika</a:t>
            </a:r>
            <a:r>
              <a:rPr lang="en-US" sz="4800" dirty="0" smtClean="0"/>
              <a:t>, </a:t>
            </a:r>
            <a:r>
              <a:rPr lang="en-US" sz="4800" dirty="0" err="1" smtClean="0"/>
              <a:t>matematika</a:t>
            </a:r>
            <a:r>
              <a:rPr lang="en-US" sz="4800" dirty="0" smtClean="0"/>
              <a:t>, </a:t>
            </a:r>
            <a:r>
              <a:rPr lang="en-US" sz="4800" dirty="0" err="1" smtClean="0"/>
              <a:t>hingga</a:t>
            </a:r>
            <a:r>
              <a:rPr lang="en-US" sz="4800" dirty="0" smtClean="0"/>
              <a:t> </a:t>
            </a:r>
            <a:r>
              <a:rPr lang="en-US" sz="4800" dirty="0" err="1" smtClean="0"/>
              <a:t>memanfaatkan</a:t>
            </a:r>
            <a:r>
              <a:rPr lang="en-US" sz="4800" dirty="0" smtClean="0"/>
              <a:t> </a:t>
            </a:r>
            <a:r>
              <a:rPr lang="en-US" sz="4800" dirty="0" err="1" smtClean="0"/>
              <a:t>teknologi</a:t>
            </a:r>
            <a:r>
              <a:rPr lang="en-US" sz="4800" dirty="0" smtClean="0"/>
              <a:t> artificial intelligence</a:t>
            </a:r>
            <a:endParaRPr lang="en-US" sz="4800" dirty="0"/>
          </a:p>
        </p:txBody>
      </p:sp>
    </p:spTree>
    <p:custDataLst>
      <p:tags r:id="rId1"/>
    </p:custData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ata mini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08" y="1142984"/>
            <a:ext cx="6633960" cy="44067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image1.png"/>
          <p:cNvPicPr/>
          <p:nvPr/>
        </p:nvPicPr>
        <p:blipFill>
          <a:blip r:embed="rId5">
            <a:lum/>
          </a:blip>
          <a:srcRect/>
          <a:stretch>
            <a:fillRect/>
          </a:stretch>
        </p:blipFill>
        <p:spPr>
          <a:xfrm>
            <a:off x="7429488" y="0"/>
            <a:ext cx="1714512" cy="1785950"/>
          </a:xfrm>
          <a:prstGeom prst="rect">
            <a:avLst/>
          </a:prstGeom>
          <a:ln/>
        </p:spPr>
      </p:pic>
      <p:pic>
        <p:nvPicPr>
          <p:cNvPr id="7" name="Picture 6" descr="sakaintek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3834" y="5439120"/>
            <a:ext cx="1500166" cy="14188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500042"/>
            <a:ext cx="7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DATA MINING </a:t>
            </a:r>
            <a:r>
              <a:rPr lang="en-US" sz="2400" dirty="0" err="1" smtClean="0">
                <a:solidFill>
                  <a:srgbClr val="FF0000"/>
                </a:solidFill>
              </a:rPr>
              <a:t>merupakan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gabungan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beberapa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disiplin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Ilmu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png"/>
          <p:cNvPicPr/>
          <p:nvPr/>
        </p:nvPicPr>
        <p:blipFill>
          <a:blip r:embed="rId4">
            <a:lum/>
          </a:blip>
          <a:srcRect/>
          <a:stretch>
            <a:fillRect/>
          </a:stretch>
        </p:blipFill>
        <p:spPr>
          <a:xfrm>
            <a:off x="7429488" y="0"/>
            <a:ext cx="1714512" cy="1785950"/>
          </a:xfrm>
          <a:prstGeom prst="rect">
            <a:avLst/>
          </a:prstGeom>
          <a:ln/>
        </p:spPr>
      </p:pic>
      <p:pic>
        <p:nvPicPr>
          <p:cNvPr id="7" name="Picture 6" descr="sakainte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2364" y="5500702"/>
            <a:ext cx="1571636" cy="135729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5720" y="285728"/>
            <a:ext cx="771530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/>
              <a:t>Nama</a:t>
            </a:r>
            <a:r>
              <a:rPr lang="en-US" sz="4000" dirty="0" smtClean="0"/>
              <a:t> </a:t>
            </a:r>
            <a:r>
              <a:rPr lang="en-US" sz="4000" dirty="0" err="1" smtClean="0"/>
              <a:t>alternatifnya</a:t>
            </a:r>
            <a:r>
              <a:rPr lang="en-US" sz="4000" dirty="0" smtClean="0"/>
              <a:t> Data Mining : </a:t>
            </a:r>
          </a:p>
          <a:p>
            <a:pPr marL="742950" indent="-742950">
              <a:buAutoNum type="arabicPeriod"/>
            </a:pPr>
            <a:r>
              <a:rPr lang="en-US" sz="4000" dirty="0" smtClean="0"/>
              <a:t>Knowledge discovery (mining) in databases (KDD), </a:t>
            </a:r>
          </a:p>
          <a:p>
            <a:pPr marL="742950" indent="-742950">
              <a:buAutoNum type="arabicPeriod"/>
            </a:pPr>
            <a:r>
              <a:rPr lang="en-US" sz="4000" dirty="0" smtClean="0"/>
              <a:t>knowledge extraction, </a:t>
            </a:r>
          </a:p>
          <a:p>
            <a:pPr marL="742950" indent="-742950">
              <a:buAutoNum type="arabicPeriod"/>
            </a:pPr>
            <a:r>
              <a:rPr lang="en-US" sz="4000" dirty="0" smtClean="0"/>
              <a:t>data/pattern analysis, </a:t>
            </a:r>
          </a:p>
          <a:p>
            <a:pPr marL="742950" indent="-742950">
              <a:buAutoNum type="arabicPeriod"/>
            </a:pPr>
            <a:r>
              <a:rPr lang="en-US" sz="4000" dirty="0" smtClean="0"/>
              <a:t>data archeology,</a:t>
            </a:r>
          </a:p>
          <a:p>
            <a:pPr marL="742950" indent="-742950">
              <a:buAutoNum type="arabicPeriod"/>
            </a:pPr>
            <a:r>
              <a:rPr lang="en-US" sz="4000" dirty="0" smtClean="0"/>
              <a:t> data dredging(</a:t>
            </a:r>
            <a:r>
              <a:rPr lang="en-US" sz="4000" dirty="0" err="1" smtClean="0"/>
              <a:t>pengerukan</a:t>
            </a:r>
            <a:r>
              <a:rPr lang="en-US" sz="4000" dirty="0" smtClean="0"/>
              <a:t> data)</a:t>
            </a:r>
          </a:p>
          <a:p>
            <a:pPr marL="742950" indent="-742950">
              <a:buAutoNum type="arabicPeriod"/>
            </a:pPr>
            <a:r>
              <a:rPr lang="en-US" sz="4000" dirty="0" smtClean="0"/>
              <a:t> information harvesting,</a:t>
            </a:r>
          </a:p>
          <a:p>
            <a:pPr marL="742950" indent="-742950">
              <a:buAutoNum type="arabicPeriod"/>
            </a:pPr>
            <a:r>
              <a:rPr lang="en-US" sz="4000" dirty="0" smtClean="0"/>
              <a:t> business intelligence, </a:t>
            </a:r>
            <a:r>
              <a:rPr lang="en-US" sz="4000" dirty="0" err="1" smtClean="0"/>
              <a:t>dan</a:t>
            </a:r>
            <a:r>
              <a:rPr lang="en-US" sz="4000" dirty="0" smtClean="0"/>
              <a:t> lain-lain.</a:t>
            </a:r>
            <a:endParaRPr lang="en-US" sz="4000" dirty="0"/>
          </a:p>
        </p:txBody>
      </p:sp>
    </p:spTree>
    <p:custDataLst>
      <p:tags r:id="rId1"/>
    </p:custData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akainte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921" y="5572140"/>
            <a:ext cx="1547079" cy="1285860"/>
          </a:xfrm>
          <a:prstGeom prst="rect">
            <a:avLst/>
          </a:prstGeom>
        </p:spPr>
      </p:pic>
      <p:pic>
        <p:nvPicPr>
          <p:cNvPr id="4" name="Picture 3" descr="KD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285728"/>
            <a:ext cx="8001056" cy="5500726"/>
          </a:xfrm>
          <a:prstGeom prst="rect">
            <a:avLst/>
          </a:prstGeom>
        </p:spPr>
      </p:pic>
      <p:pic>
        <p:nvPicPr>
          <p:cNvPr id="6" name="image1.png"/>
          <p:cNvPicPr/>
          <p:nvPr/>
        </p:nvPicPr>
        <p:blipFill>
          <a:blip r:embed="rId6">
            <a:lum/>
          </a:blip>
          <a:srcRect/>
          <a:stretch>
            <a:fillRect/>
          </a:stretch>
        </p:blipFill>
        <p:spPr>
          <a:xfrm>
            <a:off x="8001024" y="0"/>
            <a:ext cx="1142976" cy="1071546"/>
          </a:xfrm>
          <a:prstGeom prst="rect">
            <a:avLst/>
          </a:prstGeom>
          <a:ln/>
        </p:spPr>
      </p:pic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png"/>
          <p:cNvPicPr/>
          <p:nvPr/>
        </p:nvPicPr>
        <p:blipFill>
          <a:blip r:embed="rId4">
            <a:lum/>
          </a:blip>
          <a:srcRect/>
          <a:stretch>
            <a:fillRect/>
          </a:stretch>
        </p:blipFill>
        <p:spPr>
          <a:xfrm>
            <a:off x="7429488" y="0"/>
            <a:ext cx="1714512" cy="1785950"/>
          </a:xfrm>
          <a:prstGeom prst="rect">
            <a:avLst/>
          </a:prstGeom>
          <a:ln/>
        </p:spPr>
      </p:pic>
      <p:pic>
        <p:nvPicPr>
          <p:cNvPr id="7" name="Picture 6" descr="sakainte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0958" y="5429264"/>
            <a:ext cx="1643042" cy="1428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85918" y="285728"/>
            <a:ext cx="55687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 smtClean="0"/>
              <a:t>Fungsi</a:t>
            </a:r>
            <a:r>
              <a:rPr lang="en-US" sz="5400" dirty="0" smtClean="0"/>
              <a:t> Data Mining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2071670" y="2071678"/>
            <a:ext cx="6571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</a:rPr>
              <a:t>Secara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Umum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ada</a:t>
            </a:r>
            <a:r>
              <a:rPr lang="en-US" sz="3200" dirty="0" smtClean="0">
                <a:solidFill>
                  <a:srgbClr val="7030A0"/>
                </a:solidFill>
              </a:rPr>
              <a:t> 2 </a:t>
            </a:r>
            <a:r>
              <a:rPr lang="en-US" sz="3200" dirty="0" err="1" smtClean="0">
                <a:solidFill>
                  <a:srgbClr val="7030A0"/>
                </a:solidFill>
              </a:rPr>
              <a:t>fungsi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utama</a:t>
            </a:r>
            <a:r>
              <a:rPr lang="en-US" sz="3200" dirty="0" smtClean="0">
                <a:solidFill>
                  <a:srgbClr val="7030A0"/>
                </a:solidFill>
              </a:rPr>
              <a:t> :</a:t>
            </a:r>
          </a:p>
          <a:p>
            <a:pPr marL="342900" indent="-342900">
              <a:buAutoNum type="arabicPeriod"/>
            </a:pPr>
            <a:r>
              <a:rPr lang="en-US" sz="3200" dirty="0" err="1" smtClean="0">
                <a:solidFill>
                  <a:srgbClr val="7030A0"/>
                </a:solidFill>
              </a:rPr>
              <a:t>Deskriptif</a:t>
            </a:r>
            <a:endParaRPr lang="en-US" sz="3200" dirty="0" smtClean="0">
              <a:solidFill>
                <a:srgbClr val="7030A0"/>
              </a:solidFill>
            </a:endParaRPr>
          </a:p>
          <a:p>
            <a:pPr marL="342900" indent="-342900">
              <a:buAutoNum type="arabicPeriod"/>
            </a:pPr>
            <a:r>
              <a:rPr lang="en-US" sz="3200" dirty="0" err="1" smtClean="0">
                <a:solidFill>
                  <a:srgbClr val="7030A0"/>
                </a:solidFill>
              </a:rPr>
              <a:t>Prediktif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3929066"/>
            <a:ext cx="34147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##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yang lain, </a:t>
            </a:r>
            <a:r>
              <a:rPr lang="en-US" dirty="0" err="1" smtClean="0"/>
              <a:t>misalnya</a:t>
            </a:r>
            <a:r>
              <a:rPr lang="en-US" dirty="0" smtClean="0"/>
              <a:t> : </a:t>
            </a:r>
          </a:p>
          <a:p>
            <a:r>
              <a:rPr lang="en-US" dirty="0" smtClean="0"/>
              <a:t>characterization, </a:t>
            </a:r>
          </a:p>
          <a:p>
            <a:r>
              <a:rPr lang="en-US" dirty="0" smtClean="0"/>
              <a:t>discrimination, </a:t>
            </a:r>
          </a:p>
          <a:p>
            <a:r>
              <a:rPr lang="en-US" dirty="0" smtClean="0"/>
              <a:t>association, </a:t>
            </a:r>
          </a:p>
          <a:p>
            <a:r>
              <a:rPr lang="en-US" dirty="0" smtClean="0"/>
              <a:t>classification, </a:t>
            </a:r>
          </a:p>
          <a:p>
            <a:r>
              <a:rPr lang="en-US" dirty="0" smtClean="0"/>
              <a:t>clustering, </a:t>
            </a:r>
          </a:p>
          <a:p>
            <a:r>
              <a:rPr lang="en-US" dirty="0" smtClean="0"/>
              <a:t>outlier and trend analysis, </a:t>
            </a:r>
            <a:r>
              <a:rPr lang="en-US" dirty="0" err="1" smtClean="0"/>
              <a:t>dll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png"/>
          <p:cNvPicPr/>
          <p:nvPr/>
        </p:nvPicPr>
        <p:blipFill>
          <a:blip r:embed="rId4">
            <a:lum/>
          </a:blip>
          <a:srcRect/>
          <a:stretch>
            <a:fillRect/>
          </a:stretch>
        </p:blipFill>
        <p:spPr>
          <a:xfrm>
            <a:off x="7429488" y="0"/>
            <a:ext cx="1714512" cy="1785950"/>
          </a:xfrm>
          <a:prstGeom prst="rect">
            <a:avLst/>
          </a:prstGeom>
          <a:ln/>
        </p:spPr>
      </p:pic>
      <p:pic>
        <p:nvPicPr>
          <p:cNvPr id="7" name="Picture 6" descr="sakainte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950" y="5029200"/>
            <a:ext cx="2505075" cy="1828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4282" y="357166"/>
            <a:ext cx="67866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menggunakan</a:t>
            </a:r>
            <a:r>
              <a:rPr lang="en-US" sz="3600" dirty="0" smtClean="0"/>
              <a:t> </a:t>
            </a:r>
            <a:r>
              <a:rPr lang="en-US" sz="3600" dirty="0" err="1" smtClean="0"/>
              <a:t>Fungsi</a:t>
            </a:r>
            <a:r>
              <a:rPr lang="en-US" sz="3600" dirty="0" smtClean="0"/>
              <a:t> descriptive Data mining, </a:t>
            </a:r>
            <a:r>
              <a:rPr lang="en-US" sz="3600" dirty="0" err="1" smtClean="0"/>
              <a:t>Maka</a:t>
            </a:r>
            <a:r>
              <a:rPr lang="en-US" sz="3600" dirty="0" smtClean="0"/>
              <a:t> </a:t>
            </a:r>
            <a:r>
              <a:rPr lang="en-US" sz="3600" dirty="0" err="1" smtClean="0"/>
              <a:t>nantinya</a:t>
            </a:r>
            <a:r>
              <a:rPr lang="en-US" sz="3600" dirty="0" smtClean="0"/>
              <a:t> </a:t>
            </a:r>
            <a:r>
              <a:rPr lang="en-US" sz="3600" dirty="0" err="1" smtClean="0"/>
              <a:t>bisa</a:t>
            </a:r>
            <a:r>
              <a:rPr lang="en-US" sz="3600" dirty="0" smtClean="0"/>
              <a:t> </a:t>
            </a:r>
            <a:r>
              <a:rPr lang="en-US" sz="3600" dirty="0" err="1" smtClean="0"/>
              <a:t>menemukan</a:t>
            </a:r>
            <a:r>
              <a:rPr lang="en-US" sz="3600" dirty="0" smtClean="0"/>
              <a:t> </a:t>
            </a:r>
            <a:r>
              <a:rPr lang="en-US" sz="3600" dirty="0" err="1" smtClean="0"/>
              <a:t>pola</a:t>
            </a:r>
            <a:r>
              <a:rPr lang="en-US" sz="3600" dirty="0" smtClean="0"/>
              <a:t> </a:t>
            </a:r>
            <a:r>
              <a:rPr lang="en-US" sz="3600" dirty="0" err="1" smtClean="0"/>
              <a:t>tertentu</a:t>
            </a:r>
            <a:r>
              <a:rPr lang="en-US" sz="3600" dirty="0" smtClean="0"/>
              <a:t> yang </a:t>
            </a:r>
            <a:r>
              <a:rPr lang="en-US" sz="3600" dirty="0" err="1" smtClean="0"/>
              <a:t>tersembunyi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sebuah</a:t>
            </a:r>
            <a:r>
              <a:rPr lang="en-US" sz="3600" dirty="0" smtClean="0"/>
              <a:t> data.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kata</a:t>
            </a:r>
            <a:r>
              <a:rPr lang="en-US" sz="3600" dirty="0" smtClean="0"/>
              <a:t> lain </a:t>
            </a:r>
            <a:r>
              <a:rPr lang="en-US" sz="3600" dirty="0" err="1" smtClean="0"/>
              <a:t>jika</a:t>
            </a:r>
            <a:r>
              <a:rPr lang="en-US" sz="3600" dirty="0" smtClean="0"/>
              <a:t> </a:t>
            </a:r>
            <a:r>
              <a:rPr lang="en-US" sz="3600" dirty="0" err="1" smtClean="0"/>
              <a:t>pola</a:t>
            </a:r>
            <a:r>
              <a:rPr lang="en-US" sz="3600" dirty="0" smtClean="0"/>
              <a:t> yang </a:t>
            </a:r>
            <a:r>
              <a:rPr lang="en-US" sz="3600" dirty="0" err="1" smtClean="0"/>
              <a:t>berulang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bernilai</a:t>
            </a:r>
            <a:r>
              <a:rPr lang="en-US" sz="3600" dirty="0" smtClean="0"/>
              <a:t> </a:t>
            </a:r>
            <a:r>
              <a:rPr lang="en-US" sz="3600" dirty="0" err="1" smtClean="0"/>
              <a:t>itulah</a:t>
            </a:r>
            <a:r>
              <a:rPr lang="en-US" sz="3600" dirty="0" smtClean="0"/>
              <a:t> </a:t>
            </a:r>
            <a:r>
              <a:rPr lang="en-US" sz="3600" dirty="0" err="1" smtClean="0"/>
              <a:t>karakteristik</a:t>
            </a:r>
            <a:r>
              <a:rPr lang="en-US" sz="3600" dirty="0" smtClean="0"/>
              <a:t> </a:t>
            </a:r>
            <a:r>
              <a:rPr lang="en-US" sz="3600" dirty="0" err="1" smtClean="0"/>
              <a:t>sebuah</a:t>
            </a:r>
            <a:r>
              <a:rPr lang="en-US" sz="3600" dirty="0" smtClean="0"/>
              <a:t> data </a:t>
            </a:r>
            <a:r>
              <a:rPr lang="en-US" sz="3600" dirty="0" err="1" smtClean="0"/>
              <a:t>bisa</a:t>
            </a:r>
            <a:r>
              <a:rPr lang="en-US" sz="3600" dirty="0" smtClean="0"/>
              <a:t> </a:t>
            </a:r>
            <a:r>
              <a:rPr lang="en-US" sz="3600" dirty="0" err="1" smtClean="0"/>
              <a:t>diketahui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191000" y="0"/>
            <a:ext cx="7765662" cy="16476125"/>
          </a:xfrm>
          <a:prstGeom prst="rect">
            <a:avLst/>
          </a:prstGeom>
        </p:spPr>
      </p:pic>
      <p:pic>
        <p:nvPicPr>
          <p:cNvPr id="5" name="image1.png"/>
          <p:cNvPicPr/>
          <p:nvPr/>
        </p:nvPicPr>
        <p:blipFill>
          <a:blip r:embed="rId4">
            <a:lum/>
          </a:blip>
          <a:srcRect/>
          <a:stretch>
            <a:fillRect/>
          </a:stretch>
        </p:blipFill>
        <p:spPr>
          <a:xfrm>
            <a:off x="7429488" y="0"/>
            <a:ext cx="1714512" cy="1785950"/>
          </a:xfrm>
          <a:prstGeom prst="rect">
            <a:avLst/>
          </a:prstGeom>
          <a:ln/>
        </p:spPr>
      </p:pic>
      <p:sp>
        <p:nvSpPr>
          <p:cNvPr id="4" name="Rectangle 3"/>
          <p:cNvSpPr/>
          <p:nvPr/>
        </p:nvSpPr>
        <p:spPr>
          <a:xfrm>
            <a:off x="0" y="357166"/>
            <a:ext cx="792961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/>
              <a:t>Fungsi</a:t>
            </a:r>
            <a:r>
              <a:rPr lang="en-US" sz="4400" dirty="0" smtClean="0"/>
              <a:t> </a:t>
            </a:r>
            <a:r>
              <a:rPr lang="en-US" sz="4400" dirty="0" err="1" smtClean="0"/>
              <a:t>prediksi</a:t>
            </a:r>
            <a:r>
              <a:rPr lang="en-US" sz="4400" dirty="0" smtClean="0"/>
              <a:t> </a:t>
            </a:r>
            <a:r>
              <a:rPr lang="en-US" sz="4400" dirty="0" err="1" smtClean="0"/>
              <a:t>merupakan</a:t>
            </a:r>
            <a:r>
              <a:rPr lang="en-US" sz="4400" dirty="0" smtClean="0"/>
              <a:t> </a:t>
            </a:r>
            <a:r>
              <a:rPr lang="en-US" sz="4400" dirty="0" err="1" smtClean="0"/>
              <a:t>sebuah</a:t>
            </a:r>
            <a:r>
              <a:rPr lang="en-US" sz="4400" dirty="0" smtClean="0"/>
              <a:t> </a:t>
            </a:r>
            <a:r>
              <a:rPr lang="en-US" sz="4400" dirty="0" err="1" smtClean="0"/>
              <a:t>fungsi</a:t>
            </a:r>
            <a:r>
              <a:rPr lang="en-US" sz="4400" dirty="0" smtClean="0"/>
              <a:t> </a:t>
            </a:r>
            <a:r>
              <a:rPr lang="en-US" sz="4400" dirty="0" err="1" smtClean="0"/>
              <a:t>bagaimana</a:t>
            </a:r>
            <a:r>
              <a:rPr lang="en-US" sz="4400" dirty="0" smtClean="0"/>
              <a:t> </a:t>
            </a:r>
            <a:r>
              <a:rPr lang="en-US" sz="4400" dirty="0" err="1" smtClean="0"/>
              <a:t>sebuah</a:t>
            </a:r>
            <a:r>
              <a:rPr lang="en-US" sz="4400" dirty="0" smtClean="0"/>
              <a:t> </a:t>
            </a:r>
            <a:r>
              <a:rPr lang="en-US" sz="4400" dirty="0" err="1" smtClean="0"/>
              <a:t>proses</a:t>
            </a:r>
            <a:r>
              <a:rPr lang="en-US" sz="4400" dirty="0" smtClean="0"/>
              <a:t> </a:t>
            </a:r>
            <a:r>
              <a:rPr lang="en-US" sz="4400" dirty="0" err="1" smtClean="0"/>
              <a:t>nantinya</a:t>
            </a:r>
            <a:r>
              <a:rPr lang="en-US" sz="4400" dirty="0" smtClean="0"/>
              <a:t> </a:t>
            </a:r>
            <a:r>
              <a:rPr lang="en-US" sz="4400" dirty="0" err="1" smtClean="0"/>
              <a:t>akan</a:t>
            </a:r>
            <a:r>
              <a:rPr lang="en-US" sz="4400" dirty="0" smtClean="0"/>
              <a:t> </a:t>
            </a:r>
            <a:r>
              <a:rPr lang="en-US" sz="4400" dirty="0" err="1" smtClean="0"/>
              <a:t>menemukan</a:t>
            </a:r>
            <a:r>
              <a:rPr lang="en-US" sz="4400" dirty="0" smtClean="0"/>
              <a:t> </a:t>
            </a:r>
            <a:r>
              <a:rPr lang="en-US" sz="4400" dirty="0" err="1" smtClean="0"/>
              <a:t>pola</a:t>
            </a:r>
            <a:r>
              <a:rPr lang="en-US" sz="4400" dirty="0" smtClean="0"/>
              <a:t> </a:t>
            </a:r>
            <a:r>
              <a:rPr lang="en-US" sz="4400" dirty="0" err="1" smtClean="0"/>
              <a:t>tertentu</a:t>
            </a:r>
            <a:r>
              <a:rPr lang="en-US" sz="4400" dirty="0" smtClean="0"/>
              <a:t> </a:t>
            </a:r>
            <a:r>
              <a:rPr lang="en-US" sz="4400" dirty="0" err="1" smtClean="0"/>
              <a:t>dari</a:t>
            </a:r>
            <a:r>
              <a:rPr lang="en-US" sz="4400" dirty="0" smtClean="0"/>
              <a:t> </a:t>
            </a:r>
            <a:r>
              <a:rPr lang="en-US" sz="4400" dirty="0" err="1" smtClean="0"/>
              <a:t>suatu</a:t>
            </a:r>
            <a:r>
              <a:rPr lang="en-US" sz="4400" dirty="0" smtClean="0"/>
              <a:t> data. </a:t>
            </a:r>
            <a:r>
              <a:rPr lang="en-US" sz="4400" dirty="0" err="1" smtClean="0"/>
              <a:t>Pola-pola</a:t>
            </a:r>
            <a:r>
              <a:rPr lang="en-US" sz="4400" dirty="0" smtClean="0"/>
              <a:t> </a:t>
            </a:r>
            <a:r>
              <a:rPr lang="en-US" sz="4400" dirty="0" err="1" smtClean="0"/>
              <a:t>tersebut</a:t>
            </a:r>
            <a:r>
              <a:rPr lang="en-US" sz="4400" dirty="0" smtClean="0"/>
              <a:t>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diketahui</a:t>
            </a:r>
            <a:r>
              <a:rPr lang="en-US" sz="4400" dirty="0" smtClean="0"/>
              <a:t> </a:t>
            </a:r>
            <a:r>
              <a:rPr lang="en-US" sz="4400" dirty="0" err="1" smtClean="0"/>
              <a:t>dari</a:t>
            </a:r>
            <a:r>
              <a:rPr lang="en-US" sz="4400" dirty="0" smtClean="0"/>
              <a:t> </a:t>
            </a:r>
            <a:r>
              <a:rPr lang="en-US" sz="4400" dirty="0" err="1" smtClean="0"/>
              <a:t>berbagai</a:t>
            </a:r>
            <a:r>
              <a:rPr lang="en-US" sz="4400" dirty="0" smtClean="0"/>
              <a:t> </a:t>
            </a:r>
            <a:r>
              <a:rPr lang="en-US" sz="4400" dirty="0" err="1" smtClean="0"/>
              <a:t>variabel-variabel</a:t>
            </a:r>
            <a:r>
              <a:rPr lang="en-US" sz="4400" dirty="0" smtClean="0"/>
              <a:t> yang </a:t>
            </a:r>
            <a:r>
              <a:rPr lang="en-US" sz="4400" dirty="0" err="1" smtClean="0"/>
              <a:t>ada</a:t>
            </a:r>
            <a:r>
              <a:rPr lang="en-US" sz="4400" dirty="0" smtClean="0"/>
              <a:t> </a:t>
            </a:r>
            <a:r>
              <a:rPr lang="en-US" sz="4400" dirty="0" err="1" smtClean="0"/>
              <a:t>pada</a:t>
            </a:r>
            <a:r>
              <a:rPr lang="en-US" sz="4400" dirty="0" smtClean="0"/>
              <a:t> data. </a:t>
            </a:r>
            <a:endParaRPr lang="en-US" sz="4400" dirty="0"/>
          </a:p>
        </p:txBody>
      </p:sp>
      <p:pic>
        <p:nvPicPr>
          <p:cNvPr id="6" name="Picture 5" descr="sakainte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950" y="5029200"/>
            <a:ext cx="2505075" cy="1828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Unk8vjtC9q0JAXtyxsX2O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cuf4iZwLgLEPe9Eifdx3u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zParF19LzvJyR9qw266I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OKFAmQ6LnTdkKqqzhwoax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heme/theme1.xml><?xml version="1.0" encoding="utf-8"?>
<a:theme xmlns:a="http://schemas.openxmlformats.org/drawingml/2006/main" name="Trai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1769</Words>
  <Application>Microsoft Office PowerPoint</Application>
  <PresentationFormat>On-screen Show (4:3)</PresentationFormat>
  <Paragraphs>271</Paragraphs>
  <Slides>25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Training</vt:lpstr>
      <vt:lpstr>LITERASI DATA MINING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Analisa pasar dan manajemen </vt:lpstr>
      <vt:lpstr> Analisa Perusahaan dan Manajemen resiko </vt:lpstr>
      <vt:lpstr> Telekomunikasi </vt:lpstr>
      <vt:lpstr> Keuangan</vt:lpstr>
      <vt:lpstr> Asuransi</vt:lpstr>
      <vt:lpstr> Pendidikan</vt:lpstr>
      <vt:lpstr>Kesehatan</vt:lpstr>
      <vt:lpstr>SOFTWARE UNTUK DATA MINING souce : https://glints.com/id/lowongan/aplikasi-data-mining/#.X37NBsIzbIW</vt:lpstr>
      <vt:lpstr>2. Rapid Miner </vt:lpstr>
      <vt:lpstr>3. Rattle </vt:lpstr>
      <vt:lpstr>4. Orange</vt:lpstr>
      <vt:lpstr>5. KNIME </vt:lpstr>
      <vt:lpstr>Summary</vt:lpstr>
      <vt:lpstr>3. Data Mining dapat digunakan di berbagai bidang sesuai kebutuhan 4. Data Mining memudahkan kinerja sebuah organisasi/instansi dalam mengolah data 5. Beberapa jenis software untuk Data Mining telah tersedia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2020-09-12T22:40:26Z</dcterms:created>
  <dcterms:modified xsi:type="dcterms:W3CDTF">2020-10-09T04:28:24Z</dcterms:modified>
</cp:coreProperties>
</file>